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Lst>
  <p:sldSz cx="9144000" cy="5143500" type="screen16x9"/>
  <p:notesSz cx="6858000" cy="9144000"/>
  <p:embeddedFontLst>
    <p:embeddedFont>
      <p:font typeface="Comic Sans MS" panose="030F0702030302020204" pitchFamily="66" charset="0"/>
      <p:regular r:id="rId71"/>
      <p:bold r:id="rId72"/>
    </p:embeddedFont>
    <p:embeddedFont>
      <p:font typeface="Signika" panose="020B0604020202020204" charset="0"/>
      <p:regular r:id="rId73"/>
      <p:bold r:id="rId74"/>
    </p:embeddedFont>
    <p:embeddedFont>
      <p:font typeface="Calibri" panose="020F0502020204030204" pitchFamily="34" charset="0"/>
      <p:regular r:id="rId75"/>
      <p:bold r:id="rId76"/>
      <p:italic r:id="rId77"/>
      <p:boldItalic r:id="rId78"/>
    </p:embeddedFont>
    <p:embeddedFont>
      <p:font typeface="Cambria Math" panose="02040503050406030204" pitchFamily="18" charset="0"/>
      <p:regular r:id="rId79"/>
    </p:embeddedFont>
    <p:embeddedFont>
      <p:font typeface="EB Garamond" panose="020B0604020202020204" charset="0"/>
      <p:regular r:id="rId80"/>
      <p:bold r:id="rId81"/>
      <p:italic r:id="rId82"/>
      <p:boldItalic r:id="rId83"/>
    </p:embeddedFont>
    <p:embeddedFont>
      <p:font typeface="Verdana" panose="020B0604030504040204" pitchFamily="34" charset="0"/>
      <p:regular r:id="rId84"/>
      <p:bold r:id="rId85"/>
      <p:italic r:id="rId86"/>
      <p:boldItalic r:id="rId87"/>
    </p:embeddedFont>
    <p:embeddedFont>
      <p:font typeface="Georgia" panose="02040502050405020303" pitchFamily="18"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DDF6EA-197C-43FA-8D63-35F1EFA2C5AC}">
  <a:tblStyle styleId="{49DDF6EA-197C-43FA-8D63-35F1EFA2C5A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0C7C04C-D89F-461F-8E48-08998890E827}" styleName="Table_1">
    <a:wholeTbl>
      <a:tcTxStyle>
        <a:font>
          <a:latin typeface="Arial"/>
          <a:ea typeface="Arial"/>
          <a:cs typeface="Arial"/>
        </a:font>
        <a:srgbClr val="000000"/>
      </a:tcTxStyle>
      <a:tcStyle>
        <a:tcBdr>
          <a:left>
            <a:ln w="6350" cap="flat" cmpd="sng">
              <a:solidFill>
                <a:srgbClr val="4F81BD"/>
              </a:solidFill>
              <a:prstDash val="solid"/>
              <a:round/>
              <a:headEnd type="none" w="sm" len="sm"/>
              <a:tailEnd type="none" w="sm" len="sm"/>
            </a:ln>
          </a:left>
          <a:right>
            <a:ln w="6350" cap="flat" cmpd="sng">
              <a:solidFill>
                <a:srgbClr val="4F81BD"/>
              </a:solidFill>
              <a:prstDash val="solid"/>
              <a:round/>
              <a:headEnd type="none" w="sm" len="sm"/>
              <a:tailEnd type="none" w="sm" len="sm"/>
            </a:ln>
          </a:right>
          <a:top>
            <a:ln w="6350" cap="flat" cmpd="sng">
              <a:solidFill>
                <a:srgbClr val="4F81BD"/>
              </a:solidFill>
              <a:prstDash val="solid"/>
              <a:round/>
              <a:headEnd type="none" w="sm" len="sm"/>
              <a:tailEnd type="none" w="sm" len="sm"/>
            </a:ln>
          </a:top>
          <a:bottom>
            <a:ln w="6350" cap="flat" cmpd="sng">
              <a:solidFill>
                <a:srgbClr val="4F81BD"/>
              </a:solidFill>
              <a:prstDash val="solid"/>
              <a:round/>
              <a:headEnd type="none" w="sm" len="sm"/>
              <a:tailEnd type="none" w="sm" len="sm"/>
            </a:ln>
          </a:bottom>
          <a:insideH>
            <a:ln w="6350" cap="flat" cmpd="sng">
              <a:solidFill>
                <a:srgbClr val="4F81BD"/>
              </a:solidFill>
              <a:prstDash val="solid"/>
              <a:round/>
              <a:headEnd type="none" w="sm" len="sm"/>
              <a:tailEnd type="none" w="sm" len="sm"/>
            </a:ln>
          </a:insideH>
          <a:insideV>
            <a:ln w="6350" cap="flat" cmpd="sng">
              <a:solidFill>
                <a:srgbClr val="4F81BD"/>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9B4B5A1-C51D-49B2-A068-D06926814F90}"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24" autoAdjust="0"/>
  </p:normalViewPr>
  <p:slideViewPr>
    <p:cSldViewPr snapToGrid="0">
      <p:cViewPr varScale="1">
        <p:scale>
          <a:sx n="82" d="100"/>
          <a:sy n="82" d="100"/>
        </p:scale>
        <p:origin x="1050"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6.fntdata"/><Relationship Id="rId84" Type="http://schemas.openxmlformats.org/officeDocument/2006/relationships/font" Target="fonts/font14.fntdata"/><Relationship Id="rId89" Type="http://schemas.openxmlformats.org/officeDocument/2006/relationships/font" Target="fonts/font19.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196807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ience.larc.nasa.gov/erb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Este curso de radiación solar ha sido organizado por el ministerio de energía en conjunto con la universidad de chile, yo voy a ser la profesora durante las 3 sesiones, soy Alejandra Molina y he trabajado en el desarrollo del Explorador Solar durante los últimos 10 años.</a:t>
            </a:r>
            <a:endParaRPr/>
          </a:p>
        </p:txBody>
      </p:sp>
    </p:spTree>
    <p:extLst>
      <p:ext uri="{BB962C8B-B14F-4D97-AF65-F5344CB8AC3E}">
        <p14:creationId xmlns:p14="http://schemas.microsoft.com/office/powerpoint/2010/main" val="3474643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8c140d0e41_0_1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8c140d0e41_0_1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Veamos la física que hay involucrada. Cualquier radiación electromagética que atraviesa un medio se expone a 3 fenómenos, parte se dispersa (o refleja), parte se absorve y parte se trasmite. El rayo que se transmite se atenúa de acuerdo a la ley de beer. La radiación se atenúa exponencialmente y es función de las características del medio y de lo largo del camino atravesado (que a su vez es función del ángulo en que el rayo atraviesa el medio). Lamentablemente para la atmósfera esto no es tan simple ya que está compuesta de muchos gases y partículas que tienen distintas características ópticas. Vamos a ver como se comportan estos distintos fenómenos en la atmósfera.</a:t>
            </a:r>
            <a:endParaRPr/>
          </a:p>
        </p:txBody>
      </p:sp>
    </p:spTree>
    <p:extLst>
      <p:ext uri="{BB962C8B-B14F-4D97-AF65-F5344CB8AC3E}">
        <p14:creationId xmlns:p14="http://schemas.microsoft.com/office/powerpoint/2010/main" val="413500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c140d0e41_0_1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8c140d0e41_0_1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La dispersión de la luz en la atmósfera depende del tamaño de las partículas del medio (R) y de la longitud de onda de la luz dispersada (λ). 0.1um=100nm (moléculas de agua, co2 miden 0.3nm).</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Rayleigh es función de la longitud de onda, del diámetro de las moléculas, la dirección, el número de partículas.</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Cerca del sol el scattering de mie dispersa en la dirección del observador por lo que predomina sobre el scattering de rayleigh generando que el cielo se ve más blanco. Cuando tenemos mucha contaminación tb se nota Mie. </a:t>
            </a:r>
            <a:endParaRPr sz="1400">
              <a:solidFill>
                <a:schemeClr val="dk1"/>
              </a:solidFill>
            </a:endParaRPr>
          </a:p>
        </p:txBody>
      </p:sp>
    </p:spTree>
    <p:extLst>
      <p:ext uri="{BB962C8B-B14F-4D97-AF65-F5344CB8AC3E}">
        <p14:creationId xmlns:p14="http://schemas.microsoft.com/office/powerpoint/2010/main" val="2958691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8c140d0e41_0_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8c140d0e41_0_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Dependiendo de la longitud de onda del fotón los átomos y moléculas que absorben la energía la usan para distintas cosas. En las capas mas áltas de la atmósfera se absorben los fotones más energéticos del sol y el efecto es de ionización de los átomos. Las longitudes de onda en el ultravioleta producen saltos de los electrones y con esto unión y ruptura de moléculas (ozono). Los fotones menos energéticos producen vibración y rotación de las moléculas lo que se traduce en un aumento de la temperatura de la atmósfera (por ejemplo los gases efecto invernadero CO2).</a:t>
            </a:r>
            <a:endParaRPr/>
          </a:p>
        </p:txBody>
      </p:sp>
    </p:spTree>
    <p:extLst>
      <p:ext uri="{BB962C8B-B14F-4D97-AF65-F5344CB8AC3E}">
        <p14:creationId xmlns:p14="http://schemas.microsoft.com/office/powerpoint/2010/main" val="81314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8c140d0e41_0_1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8c140d0e41_0_1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 esta tabla están todos los componentes de la atmósfera separados entre los no variables y los variables, en rojo están marcados los componentes que más absorben la radiación</a:t>
            </a:r>
            <a:endParaRPr/>
          </a:p>
        </p:txBody>
      </p:sp>
    </p:spTree>
    <p:extLst>
      <p:ext uri="{BB962C8B-B14F-4D97-AF65-F5344CB8AC3E}">
        <p14:creationId xmlns:p14="http://schemas.microsoft.com/office/powerpoint/2010/main" val="462982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c140d0e41_0_1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8c140d0e41_0_13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Acá vemos cual es el porcentaje de absorción de la radiación debido a cada tipo de molécula para cada longitud de onda. El cuadrado amarillo marca las longitudes de onda corta. En la figura de la derecha vemos a que altura se van absorbiendo los fotones ultravioleta</a:t>
            </a:r>
            <a:endParaRPr/>
          </a:p>
        </p:txBody>
      </p:sp>
    </p:spTree>
    <p:extLst>
      <p:ext uri="{BB962C8B-B14F-4D97-AF65-F5344CB8AC3E}">
        <p14:creationId xmlns:p14="http://schemas.microsoft.com/office/powerpoint/2010/main" val="317538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c140d0e41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c140d0e41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 esta figura se muestra el espectro solar en el tope de la atmósfera de color verde y en rojo el espectro que llega a la superficie, después del scattering y la absorción. Las bandas de absorción más grandes se deben al agua y el dióxido de carbono. Este es un espectro simulado, con condiciones de una atmósfera estándar. Obviamente el espectro va a variar dependiendo de la composición de la atmósfera en el lugar y del ángulo cenital (es decir el ángulo con que llegan los rayos, que dependen del día, hora y latitud). </a:t>
            </a:r>
            <a:endParaRPr/>
          </a:p>
        </p:txBody>
      </p:sp>
    </p:spTree>
    <p:extLst>
      <p:ext uri="{BB962C8B-B14F-4D97-AF65-F5344CB8AC3E}">
        <p14:creationId xmlns:p14="http://schemas.microsoft.com/office/powerpoint/2010/main" val="529316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8c21c1243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8c21c1243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Una última interacción que tiene la radiación con el planeta es la reflexión en la superficie, esto ocurre después de atravesar la atmósfera. El porcentaje de radiación total que es reflejado por una superficie, es decir que no es absorbido, se llama albedo. </a:t>
            </a:r>
            <a:endParaRPr/>
          </a:p>
          <a:p>
            <a:pPr marL="0" lvl="0" indent="0" algn="l" rtl="0">
              <a:spcBef>
                <a:spcPts val="0"/>
              </a:spcBef>
              <a:spcAft>
                <a:spcPts val="0"/>
              </a:spcAft>
              <a:buNone/>
            </a:pPr>
            <a:r>
              <a:rPr lang="en"/>
              <a:t>Las superficies blancas reflejan mucha radiación, como la nieve o los salares (albedo hasta 90%), el océano por otro lado absorbe casi todo (albedo 6%-8%). Pero esta reflexión no es igual en todas las longitudes de onda. En este gráfico se ve el porcentaje de radiación que es reflejada para cada longitud de onda en distintas superficies. Esto es importante considerarlo cuando usamos imágenes satelitales, pues dependiendo de la longitud de onda de la imagen estamos viendo distintas superficies.</a:t>
            </a:r>
            <a:endParaRPr/>
          </a:p>
        </p:txBody>
      </p:sp>
    </p:spTree>
    <p:extLst>
      <p:ext uri="{BB962C8B-B14F-4D97-AF65-F5344CB8AC3E}">
        <p14:creationId xmlns:p14="http://schemas.microsoft.com/office/powerpoint/2010/main" val="1847728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8c140d0e41_0_1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8c140d0e41_0_1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Para finalizar, si integramos todos los fotones que llegan sobre un punto en particular, tenemos 3 tipos de radiación, la directa del sol, que es la suma de todos los fotones que no se dispersaron ni absorbieron. La radiación difusa que tiene 2 partes, por un lado la suma de todos los fotones que se dispersaron en la atmósfera y llegaron desde distintas direcciones al sitio de interés y por otro lado la radiación reflejada del suelo que llega a ese mismo punto. La suma de la radiación directa y de la difusa se llama radiación global.  </a:t>
            </a:r>
            <a:endParaRPr/>
          </a:p>
        </p:txBody>
      </p:sp>
    </p:spTree>
    <p:extLst>
      <p:ext uri="{BB962C8B-B14F-4D97-AF65-F5344CB8AC3E}">
        <p14:creationId xmlns:p14="http://schemas.microsoft.com/office/powerpoint/2010/main" val="3428254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c140d0e41_0_1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c140d0e41_0_1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61447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c140d0e41_0_1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c140d0e41_0_1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Ya hace 100 años los científicos tenían la intuición de que el desierto de atacama era uno de los lugares del mundo donde la radiación tenía la menor interacción con la atmósfera.</a:t>
            </a:r>
            <a:endParaRPr/>
          </a:p>
        </p:txBody>
      </p:sp>
    </p:spTree>
    <p:extLst>
      <p:ext uri="{BB962C8B-B14F-4D97-AF65-F5344CB8AC3E}">
        <p14:creationId xmlns:p14="http://schemas.microsoft.com/office/powerpoint/2010/main" val="4255170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1f8fb31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1f8fb31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1319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e6d3998b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e6d3998b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 proyecto CERES-EBAF calculó la radiación solar usando datos de la radiación en el TOA del satélite CERES y datos de la composición de la atmósfera de los satélites del A-Train (Modis, cloudsat, y otros). Para calcular la radiación promedio de 10 años con datos de la atmósfera mensuales.</a:t>
            </a:r>
            <a:endParaRPr/>
          </a:p>
        </p:txBody>
      </p:sp>
    </p:spTree>
    <p:extLst>
      <p:ext uri="{BB962C8B-B14F-4D97-AF65-F5344CB8AC3E}">
        <p14:creationId xmlns:p14="http://schemas.microsoft.com/office/powerpoint/2010/main" val="2039746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8c140d0e41_0_1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8c140d0e41_0_1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Acá mostramos la radiación en función tanto de la latitud como de la altura del lugar para dar cuenta de la importancia de la distribución de los distintos componentes de la atmósfera, al ver que la distribución de la radiación no es función de la altura ni tampoco zonalmente homogenea, la búsqueda del lugar con más radiación en el mundo no se limita solo a buscar el lugar más alto a la menor latitud posible. Por ejemplo las altas cumbres de los andes en las latitudes más ecuatoriales muestran algunos de los valores más bajos de radiación comparado con otros lugares a esa misma latitud.</a:t>
            </a:r>
            <a:endParaRPr/>
          </a:p>
        </p:txBody>
      </p:sp>
    </p:spTree>
    <p:extLst>
      <p:ext uri="{BB962C8B-B14F-4D97-AF65-F5344CB8AC3E}">
        <p14:creationId xmlns:p14="http://schemas.microsoft.com/office/powerpoint/2010/main" val="406329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c140d0e41_0_1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8c140d0e41_0_1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Aquí vemos la distribución mundial de los componentes de la atmósfera que más influencian la radiación solar incidente.  Las zonas con menor nubosidad en general se ubican en los sectores de subsidencia cercanos a los 20 grados de latitud. La distribución del vapor de agua en la atmósfera está relacionada a la temperatura superficial del mar y con la altura. Si bien el ozono tiene un rol menor en la radiación global, es de todas maneras un componente que cumple un rol en la absorción de la radiación. Globalmente los trópicos son los que tienen las menores concentraciones de ozono debido a la circulación de Brewer-Dobson que lo lleva hacia los polos. Esto se suma al efecto de la altura, que genera que en el altiplano sea menor la cantidad de ozono en la columna que en la misma latitud a nivel del mar. Finalmente la distribución de aerosoles tampoco es homogenea. El desierto de atacama está aislado de las mayores fuentes de aersoles antropogénicos, en america las quemas del amazonas. Y la composición del desierto que no genera mucho polvo a diferencia del Sahara. Comentar campaña en Crucero.</a:t>
            </a:r>
            <a:endParaRPr/>
          </a:p>
        </p:txBody>
      </p:sp>
    </p:spTree>
    <p:extLst>
      <p:ext uri="{BB962C8B-B14F-4D97-AF65-F5344CB8AC3E}">
        <p14:creationId xmlns:p14="http://schemas.microsoft.com/office/powerpoint/2010/main" val="1270337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8c140d0e41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8c140d0e41_0_1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A1A1A"/>
                </a:solidFill>
                <a:highlight>
                  <a:srgbClr val="FFFFFF"/>
                </a:highlight>
              </a:rPr>
              <a:t>Rodwell, M., and B.Hoskins demostraron que esta subsidencia se ve </a:t>
            </a:r>
            <a:r>
              <a:rPr lang="en">
                <a:solidFill>
                  <a:srgbClr val="222222"/>
                </a:solidFill>
                <a:highlight>
                  <a:srgbClr val="F8F9FA"/>
                </a:highlight>
              </a:rPr>
              <a:t>aumentada aún más sobre el desierto de Atacama y el sureste del Pacífico adyacente por la respuesta al calor latente liberado por convección tropical en el continente.</a:t>
            </a:r>
            <a:endParaRPr>
              <a:solidFill>
                <a:srgbClr val="222222"/>
              </a:solidFill>
              <a:highlight>
                <a:srgbClr val="F8F9FA"/>
              </a:highlight>
            </a:endParaRPr>
          </a:p>
          <a:p>
            <a:pPr marL="0" lvl="0" indent="0" algn="l" rtl="0">
              <a:spcBef>
                <a:spcPts val="0"/>
              </a:spcBef>
              <a:spcAft>
                <a:spcPts val="0"/>
              </a:spcAft>
              <a:buNone/>
            </a:pPr>
            <a:r>
              <a:rPr lang="en">
                <a:solidFill>
                  <a:srgbClr val="222222"/>
                </a:solidFill>
                <a:highlight>
                  <a:srgbClr val="F8F9FA"/>
                </a:highlight>
              </a:rPr>
              <a:t>La estabilidad y la subsidencia están asociadas a la formación de una capa casi permanente de estratocúmulos, esta capa es una barrera para el vapor por lo que la tropósfera por arriba está más seca, debido a que la topografía costera aumenta de altura abruptamente, esta humedad de los estratocúmulos no logra ingresar más que unos pocos kilómetros al interior. Por último, la atmósfera por encima de los estratocúmulos se enfría radiativamente al estar seca y el calentamiento de la ladera de los andes por la tarde generan una circulación que aumenta la subsidencia. Toda esta conjunción de factores hacen que esa zona tenga escaza nubosidad y tenga muy poco vapor de agua. Y por lo tanto llegue mucha más radiación solar, siendo la zona de la precordillera de la región de atacama la zona con más radiación solar del mundo.  </a:t>
            </a:r>
            <a:endParaRPr>
              <a:solidFill>
                <a:srgbClr val="222222"/>
              </a:solidFill>
              <a:highlight>
                <a:srgbClr val="F8F9FA"/>
              </a:highlight>
            </a:endParaRPr>
          </a:p>
          <a:p>
            <a:pPr marL="0" lvl="0" indent="0" algn="l" rtl="0">
              <a:spcBef>
                <a:spcPts val="0"/>
              </a:spcBef>
              <a:spcAft>
                <a:spcPts val="0"/>
              </a:spcAft>
              <a:buNone/>
            </a:pPr>
            <a:endParaRPr>
              <a:solidFill>
                <a:srgbClr val="222222"/>
              </a:solidFill>
              <a:highlight>
                <a:srgbClr val="F8F9FA"/>
              </a:highlight>
            </a:endParaRPr>
          </a:p>
          <a:p>
            <a:pPr marL="0" lvl="0" indent="0" algn="l" rtl="0">
              <a:spcBef>
                <a:spcPts val="0"/>
              </a:spcBef>
              <a:spcAft>
                <a:spcPts val="0"/>
              </a:spcAft>
              <a:buNone/>
            </a:pPr>
            <a:endParaRPr sz="1350">
              <a:solidFill>
                <a:srgbClr val="1A1A1A"/>
              </a:solidFill>
              <a:highlight>
                <a:srgbClr val="FFFFFF"/>
              </a:highlight>
              <a:latin typeface="Times New Roman"/>
              <a:ea typeface="Times New Roman"/>
              <a:cs typeface="Times New Roman"/>
              <a:sym typeface="Times New Roman"/>
            </a:endParaRPr>
          </a:p>
        </p:txBody>
      </p:sp>
    </p:spTree>
    <p:extLst>
      <p:ext uri="{BB962C8B-B14F-4D97-AF65-F5344CB8AC3E}">
        <p14:creationId xmlns:p14="http://schemas.microsoft.com/office/powerpoint/2010/main" val="3454882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8c140d0e41_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8c140d0e41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142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8c366f2cf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8c366f2cf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979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8c140d0e41_0_1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8c140d0e41_0_1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595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c140d0e41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c140d0e41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660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8c140d0e41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8c140d0e41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0909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8c140d0e41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8c140d0e41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7558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8c140d0e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8c140d0e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 radiación solar es la fuente de energía principal de nuestro planeta (nuclear (fuente de energía del sol) y geotermal (tectónicos)), es la energía que alimenta los procesos en la atmósfera y en los océanos. Por lo tanto su estudio es importante para muchas disciplinas. En nuestro caso, como ministerio de energía, nos interesa conocer la radiación solar como fuente de energía eléctrica.</a:t>
            </a:r>
            <a:endParaRPr/>
          </a:p>
        </p:txBody>
      </p:sp>
    </p:spTree>
    <p:extLst>
      <p:ext uri="{BB962C8B-B14F-4D97-AF65-F5344CB8AC3E}">
        <p14:creationId xmlns:p14="http://schemas.microsoft.com/office/powerpoint/2010/main" val="3087281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140d0e41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140d0e41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4370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c140d0e41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8c140d0e41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361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8c21c1243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8c21c1243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8969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8c140d0e41_1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8c140d0e41_1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7990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8c140d0e41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8c140d0e41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394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8c366f2cfa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8c366f2cfa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704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8c21c12438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8c21c12438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3462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8c366f2cfa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8c366f2cfa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Satélite envía datos crudos a la ground station que produce los datos level 1b y level 2. Noaa desarrolló el ground system. GRB: goes rebroadcast</a:t>
            </a:r>
            <a:endParaRPr/>
          </a:p>
        </p:txBody>
      </p:sp>
    </p:spTree>
    <p:extLst>
      <p:ext uri="{BB962C8B-B14F-4D97-AF65-F5344CB8AC3E}">
        <p14:creationId xmlns:p14="http://schemas.microsoft.com/office/powerpoint/2010/main" val="26544019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8c366f2cfa_4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8c366f2cfa_4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0941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8c366f2cfa_4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8c366f2cfa_4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700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8c140d0e41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8c140d0e41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9505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8c366f2cfa_4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8c366f2cfa_4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9867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8c21c12438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8c21c12438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K-distribution method</a:t>
            </a:r>
            <a:endParaRPr/>
          </a:p>
        </p:txBody>
      </p:sp>
    </p:spTree>
    <p:extLst>
      <p:ext uri="{BB962C8B-B14F-4D97-AF65-F5344CB8AC3E}">
        <p14:creationId xmlns:p14="http://schemas.microsoft.com/office/powerpoint/2010/main" val="3160471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8c33d08a5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8c33d08a5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10537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8c7864381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8c786438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26919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8c140d0e41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8c140d0e41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23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8c7864381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8c7864381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0035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8c366f2cfa_4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8c366f2cfa_4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4801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8c140d0e41_0_14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8c140d0e41_0_1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456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8c140d0e41_1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8c140d0e41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7551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c85bb9a23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c85bb9a23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793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8c140d0e4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8c140d0e4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El sol emite fotones con distintas longitudes de onda, al conjunto de estos fotones le llamamos espectro solar. Cada fotón posee una cierta cantidad de energía de acuerdo a su longitud de onda. En este gráfico vemos la cantidad de energía que llega por cada longitud de onda.. Etc (cuerpo negro)</a:t>
            </a:r>
            <a:endParaRPr/>
          </a:p>
        </p:txBody>
      </p:sp>
    </p:spTree>
    <p:extLst>
      <p:ext uri="{BB962C8B-B14F-4D97-AF65-F5344CB8AC3E}">
        <p14:creationId xmlns:p14="http://schemas.microsoft.com/office/powerpoint/2010/main" val="15592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8c140d0e41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8c140d0e41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Función de distribución de parámetro K: el coeficiente de absorción de cada capa es k de cada gas escalado por una función que depende de la temperatura potencial y la presión (diferencias de T y P respecto a las de referencia usadas para obtener los valores k de cada gas en laboratorio)</a:t>
            </a:r>
            <a:endParaRPr/>
          </a:p>
        </p:txBody>
      </p:sp>
    </p:spTree>
    <p:extLst>
      <p:ext uri="{BB962C8B-B14F-4D97-AF65-F5344CB8AC3E}">
        <p14:creationId xmlns:p14="http://schemas.microsoft.com/office/powerpoint/2010/main" val="2493684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8c140d0e41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g8c140d0e41_1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265637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8c33d08a51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8c33d08a5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3960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8c33d08a51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8c33d08a5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76603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8c33d08a5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8c33d08a5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6301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8c33d08a51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8c33d08a5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6059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8c33d08a51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8c33d08a51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81463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8c33d08a51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8c33d08a51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4557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86871a45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86871a45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47414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8c85bb9a23_2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8c85bb9a23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7061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c366f2cf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8c366f2cf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 irradiancia que llega a 1 UA</a:t>
            </a:r>
            <a:endParaRPr/>
          </a:p>
        </p:txBody>
      </p:sp>
    </p:spTree>
    <p:extLst>
      <p:ext uri="{BB962C8B-B14F-4D97-AF65-F5344CB8AC3E}">
        <p14:creationId xmlns:p14="http://schemas.microsoft.com/office/powerpoint/2010/main" val="16879053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8c33d08a51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8c33d08a51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3977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8c140d0e41_0_1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8c140d0e41_0_1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4151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8c85bb9a23_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8c85bb9a23_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1026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8c85bb9a23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8c85bb9a23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60372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8c85bb9a23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8c85bb9a23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08309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8c85bb9a23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8c85bb9a23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87578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8c85bb9a23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8c85bb9a23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6683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8c140d0e4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8c140d0e4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8091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8c21c1243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8c21c1243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123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8c140d0e4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8c140d0e4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Debido a la eccentricidad de la órbita, la radiación que efectivamente llega día a día cambia (la no constante solar). Esta figura es respecto al hemisferio sur, por lo tanto en nuestro verano estamos en el perihelio (llega más radiación) </a:t>
            </a:r>
            <a:endParaRPr/>
          </a:p>
        </p:txBody>
      </p:sp>
    </p:spTree>
    <p:extLst>
      <p:ext uri="{BB962C8B-B14F-4D97-AF65-F5344CB8AC3E}">
        <p14:creationId xmlns:p14="http://schemas.microsoft.com/office/powerpoint/2010/main" val="277185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c140d0e41_0_12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c140d0e41_0_1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 variación en la radiación entre el perihelio y el afelio es de aprox. 90W = 6%. Muy importante considerarlo. Por otro lado tenemos la inclinación del eje de la tierra, que hace que la radiación solar no llegue a todos lados igual. Existe un efecto de dilución que significa que la misma cantidad de fotones se tiene que distribuir en una superficie más grande mientras más inclinada está la superficie a la que llega. Esto genera entonces diferencias latitudinales y estacionales en la radiación, que no dependen de la atmósfera.</a:t>
            </a:r>
            <a:endParaRPr/>
          </a:p>
        </p:txBody>
      </p:sp>
    </p:spTree>
    <p:extLst>
      <p:ext uri="{BB962C8B-B14F-4D97-AF65-F5344CB8AC3E}">
        <p14:creationId xmlns:p14="http://schemas.microsoft.com/office/powerpoint/2010/main" val="391053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c140d0e41_0_1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c140d0e41_0_1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50">
                <a:solidFill>
                  <a:schemeClr val="dk1"/>
                </a:solidFill>
                <a:highlight>
                  <a:srgbClr val="EEF6FE"/>
                </a:highlight>
              </a:rPr>
              <a:t>Earth Radiation Budget Experiment </a:t>
            </a:r>
            <a:r>
              <a:rPr lang="en" sz="1150">
                <a:solidFill>
                  <a:srgbClr val="8D41C7"/>
                </a:solidFill>
                <a:highlight>
                  <a:srgbClr val="EEF6FE"/>
                </a:highlight>
                <a:uFill>
                  <a:noFill/>
                </a:uFill>
                <a:hlinkClick r:id="rId3"/>
              </a:rPr>
              <a:t>(ERBE)</a:t>
            </a:r>
            <a:r>
              <a:rPr lang="en" sz="1150">
                <a:solidFill>
                  <a:schemeClr val="dk1"/>
                </a:solidFill>
                <a:highlight>
                  <a:srgbClr val="EEF6FE"/>
                </a:highlight>
              </a:rPr>
              <a:t> measurements were collected from three satellites (ERBS, NOAA-9, NOAA-10) </a:t>
            </a:r>
            <a:endParaRPr sz="1150">
              <a:solidFill>
                <a:schemeClr val="dk1"/>
              </a:solidFill>
              <a:highlight>
                <a:srgbClr val="EEF6FE"/>
              </a:highlight>
            </a:endParaRPr>
          </a:p>
          <a:p>
            <a:pPr marL="0" lvl="0" indent="0" algn="l" rtl="0">
              <a:spcBef>
                <a:spcPts val="0"/>
              </a:spcBef>
              <a:spcAft>
                <a:spcPts val="0"/>
              </a:spcAft>
              <a:buNone/>
            </a:pPr>
            <a:r>
              <a:rPr lang="en" sz="1150">
                <a:solidFill>
                  <a:schemeClr val="dk1"/>
                </a:solidFill>
                <a:highlight>
                  <a:srgbClr val="EEF6FE"/>
                </a:highlight>
              </a:rPr>
              <a:t>Ahora que conocemos la radiación sin el efecto de la atmósfera podemos pasar a ver que pasa cuando atraviesa el aire.</a:t>
            </a:r>
            <a:endParaRPr sz="1150">
              <a:solidFill>
                <a:schemeClr val="dk1"/>
              </a:solidFill>
              <a:highlight>
                <a:srgbClr val="EEF6FE"/>
              </a:highlight>
            </a:endParaRPr>
          </a:p>
        </p:txBody>
      </p:sp>
    </p:spTree>
    <p:extLst>
      <p:ext uri="{BB962C8B-B14F-4D97-AF65-F5344CB8AC3E}">
        <p14:creationId xmlns:p14="http://schemas.microsoft.com/office/powerpoint/2010/main" val="345849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7.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hyperlink" Target="http://solar.minenergia.cl/" TargetMode="External"/><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www.pmodwrc.ch/pmod.php?topic=tsi/composite/SolarConstant"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85.png"/><Relationship Id="rId4" Type="http://schemas.openxmlformats.org/officeDocument/2006/relationships/image" Target="../media/image84.png"/></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079653" y="244725"/>
            <a:ext cx="53013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500" b="1">
                <a:solidFill>
                  <a:srgbClr val="000000"/>
                </a:solidFill>
              </a:rPr>
              <a:t>Curso</a:t>
            </a:r>
            <a:endParaRPr sz="4500" b="1">
              <a:solidFill>
                <a:srgbClr val="000000"/>
              </a:solidFill>
            </a:endParaRPr>
          </a:p>
          <a:p>
            <a:pPr marL="0" lvl="0" indent="0" algn="l" rtl="0">
              <a:spcBef>
                <a:spcPts val="0"/>
              </a:spcBef>
              <a:spcAft>
                <a:spcPts val="0"/>
              </a:spcAft>
              <a:buNone/>
            </a:pPr>
            <a:r>
              <a:rPr lang="en" sz="4500" b="1">
                <a:solidFill>
                  <a:srgbClr val="000000"/>
                </a:solidFill>
              </a:rPr>
              <a:t>Radiación Solar</a:t>
            </a:r>
            <a:endParaRPr sz="6500" b="1">
              <a:solidFill>
                <a:srgbClr val="000000"/>
              </a:solidFill>
            </a:endParaRPr>
          </a:p>
        </p:txBody>
      </p:sp>
      <p:sp>
        <p:nvSpPr>
          <p:cNvPr id="55" name="Google Shape;55;p13"/>
          <p:cNvSpPr txBox="1">
            <a:spLocks noGrp="1"/>
          </p:cNvSpPr>
          <p:nvPr>
            <p:ph type="subTitle" idx="1"/>
          </p:nvPr>
        </p:nvSpPr>
        <p:spPr>
          <a:xfrm>
            <a:off x="1682200" y="2297325"/>
            <a:ext cx="6202200" cy="1620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Ministerio de Energía</a:t>
            </a:r>
            <a:endParaRPr>
              <a:solidFill>
                <a:srgbClr val="000000"/>
              </a:solidFill>
            </a:endParaRPr>
          </a:p>
          <a:p>
            <a:pPr marL="0" lvl="0" indent="0" algn="ctr" rtl="0">
              <a:spcBef>
                <a:spcPts val="0"/>
              </a:spcBef>
              <a:spcAft>
                <a:spcPts val="0"/>
              </a:spcAft>
              <a:buNone/>
            </a:pPr>
            <a:r>
              <a:rPr lang="en">
                <a:solidFill>
                  <a:srgbClr val="000000"/>
                </a:solidFill>
              </a:rPr>
              <a:t>Universidad de Chile</a:t>
            </a:r>
            <a:endParaRPr>
              <a:solidFill>
                <a:srgbClr val="000000"/>
              </a:solidFill>
            </a:endParaRPr>
          </a:p>
          <a:p>
            <a:pPr marL="0" lvl="0" indent="0" algn="ctr" rtl="0">
              <a:spcBef>
                <a:spcPts val="0"/>
              </a:spcBef>
              <a:spcAft>
                <a:spcPts val="0"/>
              </a:spcAft>
              <a:buNone/>
            </a:pPr>
            <a:endParaRPr>
              <a:solidFill>
                <a:srgbClr val="000000"/>
              </a:solidFill>
            </a:endParaRPr>
          </a:p>
          <a:p>
            <a:pPr marL="0" lvl="0" indent="0" algn="ctr" rtl="0">
              <a:spcBef>
                <a:spcPts val="0"/>
              </a:spcBef>
              <a:spcAft>
                <a:spcPts val="0"/>
              </a:spcAft>
              <a:buNone/>
            </a:pPr>
            <a:r>
              <a:rPr lang="en" sz="2600">
                <a:solidFill>
                  <a:srgbClr val="000000"/>
                </a:solidFill>
              </a:rPr>
              <a:t>Alejandra Molina M.</a:t>
            </a:r>
            <a:endParaRPr sz="2600">
              <a:solidFill>
                <a:srgbClr val="000000"/>
              </a:solidFill>
            </a:endParaRPr>
          </a:p>
          <a:p>
            <a:pPr marL="0" lvl="0" indent="0" algn="ctr" rtl="0">
              <a:spcBef>
                <a:spcPts val="0"/>
              </a:spcBef>
              <a:spcAft>
                <a:spcPts val="0"/>
              </a:spcAft>
              <a:buNone/>
            </a:pPr>
            <a:endParaRPr>
              <a:solidFill>
                <a:srgbClr val="000000"/>
              </a:solidFill>
            </a:endParaRPr>
          </a:p>
        </p:txBody>
      </p:sp>
      <p:sp>
        <p:nvSpPr>
          <p:cNvPr id="56" name="Google Shape;56;p13"/>
          <p:cNvSpPr/>
          <p:nvPr/>
        </p:nvSpPr>
        <p:spPr>
          <a:xfrm>
            <a:off x="6207675" y="16125"/>
            <a:ext cx="2936400" cy="926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 name="Google Shape;57;p13"/>
          <p:cNvPicPr preferRelativeResize="0"/>
          <p:nvPr/>
        </p:nvPicPr>
        <p:blipFill>
          <a:blip r:embed="rId4">
            <a:alphaModFix/>
          </a:blip>
          <a:stretch>
            <a:fillRect/>
          </a:stretch>
        </p:blipFill>
        <p:spPr>
          <a:xfrm>
            <a:off x="6270625" y="0"/>
            <a:ext cx="2873363" cy="942275"/>
          </a:xfrm>
          <a:prstGeom prst="rect">
            <a:avLst/>
          </a:prstGeom>
          <a:noFill/>
          <a:ln>
            <a:noFill/>
          </a:ln>
        </p:spPr>
      </p:pic>
      <p:pic>
        <p:nvPicPr>
          <p:cNvPr id="58" name="Google Shape;58;p13"/>
          <p:cNvPicPr preferRelativeResize="0"/>
          <p:nvPr/>
        </p:nvPicPr>
        <p:blipFill>
          <a:blip r:embed="rId5">
            <a:alphaModFix/>
          </a:blip>
          <a:stretch>
            <a:fillRect/>
          </a:stretch>
        </p:blipFill>
        <p:spPr>
          <a:xfrm>
            <a:off x="152400" y="152400"/>
            <a:ext cx="2197364" cy="1992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2400"/>
              <a:buFont typeface="Arial"/>
              <a:buNone/>
            </a:pPr>
            <a:r>
              <a:rPr lang="en">
                <a:solidFill>
                  <a:srgbClr val="008000"/>
                </a:solidFill>
              </a:rPr>
              <a:t>Interacción de la radiación con la materia</a:t>
            </a:r>
            <a:endParaRPr sz="2200">
              <a:solidFill>
                <a:srgbClr val="008000"/>
              </a:solidFill>
            </a:endParaRPr>
          </a:p>
          <a:p>
            <a:pPr marL="0" lvl="0" indent="0" algn="l" rtl="0">
              <a:spcBef>
                <a:spcPts val="0"/>
              </a:spcBef>
              <a:spcAft>
                <a:spcPts val="0"/>
              </a:spcAft>
              <a:buNone/>
            </a:pPr>
            <a:endParaRPr/>
          </a:p>
        </p:txBody>
      </p:sp>
      <p:pic>
        <p:nvPicPr>
          <p:cNvPr id="146" name="Google Shape;146;p22" descr="The different fundamental light processes during material interaction"/>
          <p:cNvPicPr preferRelativeResize="0"/>
          <p:nvPr/>
        </p:nvPicPr>
        <p:blipFill rotWithShape="1">
          <a:blip r:embed="rId3">
            <a:alphaModFix/>
          </a:blip>
          <a:srcRect/>
          <a:stretch/>
        </p:blipFill>
        <p:spPr>
          <a:xfrm>
            <a:off x="409550" y="806451"/>
            <a:ext cx="4566250" cy="3966925"/>
          </a:xfrm>
          <a:prstGeom prst="rect">
            <a:avLst/>
          </a:prstGeom>
          <a:noFill/>
          <a:ln>
            <a:noFill/>
          </a:ln>
        </p:spPr>
      </p:pic>
      <p:sp>
        <p:nvSpPr>
          <p:cNvPr id="147" name="Google Shape;147;p22"/>
          <p:cNvSpPr txBox="1"/>
          <p:nvPr/>
        </p:nvSpPr>
        <p:spPr>
          <a:xfrm>
            <a:off x="6056218" y="1240464"/>
            <a:ext cx="1656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00"/>
                </a:solidFill>
                <a:latin typeface="Arial"/>
                <a:ea typeface="Arial"/>
                <a:cs typeface="Arial"/>
                <a:sym typeface="Arial"/>
              </a:rPr>
              <a:t>Ley de Beer:</a:t>
            </a:r>
            <a:endParaRPr/>
          </a:p>
        </p:txBody>
      </p:sp>
      <p:sp>
        <p:nvSpPr>
          <p:cNvPr id="148" name="Google Shape;148;p22"/>
          <p:cNvSpPr txBox="1"/>
          <p:nvPr/>
        </p:nvSpPr>
        <p:spPr>
          <a:xfrm>
            <a:off x="5528420" y="1609777"/>
            <a:ext cx="3020100" cy="564000"/>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latin typeface="Arial"/>
                <a:ea typeface="Arial"/>
                <a:cs typeface="Arial"/>
                <a:sym typeface="Arial"/>
              </a:rPr>
              <a:t> </a:t>
            </a:r>
            <a:endParaRPr/>
          </a:p>
        </p:txBody>
      </p:sp>
      <p:sp>
        <p:nvSpPr>
          <p:cNvPr id="149" name="Google Shape;149;p22"/>
          <p:cNvSpPr txBox="1"/>
          <p:nvPr/>
        </p:nvSpPr>
        <p:spPr>
          <a:xfrm>
            <a:off x="5528419" y="2571754"/>
            <a:ext cx="3166200" cy="132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600">
                <a:solidFill>
                  <a:srgbClr val="000000"/>
                </a:solidFill>
                <a:latin typeface="Arial"/>
                <a:ea typeface="Arial"/>
                <a:cs typeface="Arial"/>
                <a:sym typeface="Arial"/>
              </a:rPr>
              <a:t>k: coeficiente de atenuación del medio</a:t>
            </a:r>
            <a:endParaRPr/>
          </a:p>
          <a:p>
            <a:pPr marL="0" marR="0" lvl="0" indent="0" algn="l" rtl="0">
              <a:spcBef>
                <a:spcPts val="0"/>
              </a:spcBef>
              <a:spcAft>
                <a:spcPts val="0"/>
              </a:spcAft>
              <a:buNone/>
            </a:pPr>
            <a:r>
              <a:rPr lang="en" sz="1600">
                <a:solidFill>
                  <a:srgbClr val="000000"/>
                </a:solidFill>
                <a:latin typeface="Arial"/>
                <a:ea typeface="Arial"/>
                <a:cs typeface="Arial"/>
                <a:sym typeface="Arial"/>
              </a:rPr>
              <a:t>m: optical path length</a:t>
            </a:r>
            <a:endParaRPr sz="1600">
              <a:solidFill>
                <a:srgbClr val="000000"/>
              </a:solidFill>
              <a:latin typeface="Arial"/>
              <a:ea typeface="Arial"/>
              <a:cs typeface="Arial"/>
              <a:sym typeface="Arial"/>
            </a:endParaRPr>
          </a:p>
          <a:p>
            <a:pPr marL="0" marR="0" lvl="0" indent="0" algn="l" rtl="0">
              <a:spcBef>
                <a:spcPts val="0"/>
              </a:spcBef>
              <a:spcAft>
                <a:spcPts val="0"/>
              </a:spcAft>
              <a:buNone/>
            </a:pPr>
            <a:r>
              <a:rPr lang="en" sz="1600">
                <a:solidFill>
                  <a:srgbClr val="000000"/>
                </a:solidFill>
                <a:latin typeface="Arial"/>
                <a:ea typeface="Arial"/>
                <a:cs typeface="Arial"/>
                <a:sym typeface="Arial"/>
              </a:rPr>
              <a:t>(en el caso de la atmósfera completa se denomina </a:t>
            </a:r>
            <a:r>
              <a:rPr lang="en" sz="1600" i="1">
                <a:solidFill>
                  <a:srgbClr val="000000"/>
                </a:solidFill>
                <a:latin typeface="Arial"/>
                <a:ea typeface="Arial"/>
                <a:cs typeface="Arial"/>
                <a:sym typeface="Arial"/>
              </a:rPr>
              <a:t>airmass</a:t>
            </a:r>
            <a:r>
              <a:rPr lang="en" sz="1600">
                <a:solidFill>
                  <a:srgbClr val="000000"/>
                </a:solidFill>
                <a:latin typeface="Arial"/>
                <a:ea typeface="Arial"/>
                <a:cs typeface="Arial"/>
                <a:sym typeface="Arial"/>
              </a:rPr>
              <a: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311700" y="0"/>
            <a:ext cx="8520600" cy="88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None/>
            </a:pPr>
            <a:r>
              <a:rPr lang="en" sz="2400">
                <a:solidFill>
                  <a:srgbClr val="F96A1B"/>
                </a:solidFill>
              </a:rPr>
              <a:t>Dispersión (scattering</a:t>
            </a:r>
            <a:r>
              <a:rPr lang="en" sz="1800">
                <a:solidFill>
                  <a:srgbClr val="F96A1B"/>
                </a:solidFill>
              </a:rPr>
              <a:t>)</a:t>
            </a:r>
            <a:endParaRPr/>
          </a:p>
        </p:txBody>
      </p:sp>
      <p:pic>
        <p:nvPicPr>
          <p:cNvPr id="155" name="Google Shape;155;p23" descr="http://www.skyandtelescope.com/wp-content/uploads/RayleighGraph.jpg"/>
          <p:cNvPicPr preferRelativeResize="0"/>
          <p:nvPr/>
        </p:nvPicPr>
        <p:blipFill rotWithShape="1">
          <a:blip r:embed="rId3">
            <a:alphaModFix/>
          </a:blip>
          <a:srcRect/>
          <a:stretch/>
        </p:blipFill>
        <p:spPr>
          <a:xfrm>
            <a:off x="247674" y="3154899"/>
            <a:ext cx="2444343" cy="1505325"/>
          </a:xfrm>
          <a:prstGeom prst="rect">
            <a:avLst/>
          </a:prstGeom>
          <a:noFill/>
          <a:ln>
            <a:noFill/>
          </a:ln>
        </p:spPr>
      </p:pic>
      <p:pic>
        <p:nvPicPr>
          <p:cNvPr id="156" name="Google Shape;156;p23" descr="Image result for mie scattering"/>
          <p:cNvPicPr preferRelativeResize="0"/>
          <p:nvPr/>
        </p:nvPicPr>
        <p:blipFill rotWithShape="1">
          <a:blip r:embed="rId4">
            <a:alphaModFix/>
          </a:blip>
          <a:srcRect/>
          <a:stretch/>
        </p:blipFill>
        <p:spPr>
          <a:xfrm>
            <a:off x="6317613" y="3254823"/>
            <a:ext cx="2274521" cy="1712575"/>
          </a:xfrm>
          <a:prstGeom prst="rect">
            <a:avLst/>
          </a:prstGeom>
          <a:noFill/>
          <a:ln>
            <a:noFill/>
          </a:ln>
        </p:spPr>
      </p:pic>
      <p:sp>
        <p:nvSpPr>
          <p:cNvPr id="157" name="Google Shape;157;p23"/>
          <p:cNvSpPr txBox="1"/>
          <p:nvPr/>
        </p:nvSpPr>
        <p:spPr>
          <a:xfrm>
            <a:off x="83850" y="952700"/>
            <a:ext cx="3186900" cy="8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2F5496"/>
                </a:solidFill>
              </a:rPr>
              <a:t>Scattering de Rayleigh (R&lt;&lt;λ)</a:t>
            </a:r>
            <a:endParaRPr sz="1600" b="1">
              <a:solidFill>
                <a:srgbClr val="2F5496"/>
              </a:solidFill>
            </a:endParaRPr>
          </a:p>
          <a:p>
            <a:pPr marL="0" lvl="0" indent="0" algn="l" rtl="0">
              <a:spcBef>
                <a:spcPts val="0"/>
              </a:spcBef>
              <a:spcAft>
                <a:spcPts val="0"/>
              </a:spcAft>
              <a:buNone/>
            </a:pPr>
            <a:r>
              <a:rPr lang="en"/>
              <a:t>*Moléculas del aire (R&lt;0.1 um)</a:t>
            </a:r>
            <a:endParaRPr/>
          </a:p>
          <a:p>
            <a:pPr marL="0" lvl="0" indent="0" algn="l" rtl="0">
              <a:spcBef>
                <a:spcPts val="0"/>
              </a:spcBef>
              <a:spcAft>
                <a:spcPts val="0"/>
              </a:spcAft>
              <a:buNone/>
            </a:pPr>
            <a:r>
              <a:rPr lang="en"/>
              <a:t>*Dispersión es proporcional a </a:t>
            </a:r>
            <a:r>
              <a:rPr lang="en">
                <a:solidFill>
                  <a:schemeClr val="dk1"/>
                </a:solidFill>
              </a:rPr>
              <a:t>λ</a:t>
            </a:r>
            <a:r>
              <a:rPr lang="en" baseline="30000">
                <a:solidFill>
                  <a:schemeClr val="dk1"/>
                </a:solidFill>
              </a:rPr>
              <a:t>-4</a:t>
            </a:r>
            <a:endParaRPr baseline="30000">
              <a:solidFill>
                <a:schemeClr val="dk1"/>
              </a:solidFill>
            </a:endParaRPr>
          </a:p>
        </p:txBody>
      </p:sp>
      <p:sp>
        <p:nvSpPr>
          <p:cNvPr id="158" name="Google Shape;158;p23"/>
          <p:cNvSpPr txBox="1"/>
          <p:nvPr/>
        </p:nvSpPr>
        <p:spPr>
          <a:xfrm>
            <a:off x="3270750" y="917000"/>
            <a:ext cx="2914800" cy="15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2F5496"/>
                </a:solidFill>
              </a:rPr>
              <a:t>Scattering de Mie (R~λ)</a:t>
            </a:r>
            <a:endParaRPr sz="1600" b="1">
              <a:solidFill>
                <a:srgbClr val="2F5496"/>
              </a:solidFill>
            </a:endParaRPr>
          </a:p>
          <a:p>
            <a:pPr marL="0" lvl="0" indent="0" algn="l" rtl="0">
              <a:spcBef>
                <a:spcPts val="0"/>
              </a:spcBef>
              <a:spcAft>
                <a:spcPts val="0"/>
              </a:spcAft>
              <a:buNone/>
            </a:pPr>
            <a:r>
              <a:rPr lang="en"/>
              <a:t>*Aerosoles, neblina (R~0.1-10 um)</a:t>
            </a:r>
            <a:endParaRPr/>
          </a:p>
          <a:p>
            <a:pPr marL="0" lvl="0" indent="0" algn="l" rtl="0">
              <a:spcBef>
                <a:spcPts val="0"/>
              </a:spcBef>
              <a:spcAft>
                <a:spcPts val="0"/>
              </a:spcAft>
              <a:buNone/>
            </a:pPr>
            <a:r>
              <a:rPr lang="en"/>
              <a:t>*Dirección depende del tamaño de la partícula</a:t>
            </a:r>
            <a:endParaRPr/>
          </a:p>
          <a:p>
            <a:pPr marL="0" lvl="0" indent="0" algn="l" rtl="0">
              <a:spcBef>
                <a:spcPts val="0"/>
              </a:spcBef>
              <a:spcAft>
                <a:spcPts val="0"/>
              </a:spcAft>
              <a:buNone/>
            </a:pPr>
            <a:r>
              <a:rPr lang="en"/>
              <a:t>*Todas las longitudes de onda se dispersan por igual</a:t>
            </a:r>
            <a:endParaRPr/>
          </a:p>
        </p:txBody>
      </p:sp>
      <p:sp>
        <p:nvSpPr>
          <p:cNvPr id="159" name="Google Shape;159;p23"/>
          <p:cNvSpPr txBox="1"/>
          <p:nvPr/>
        </p:nvSpPr>
        <p:spPr>
          <a:xfrm>
            <a:off x="6185450" y="917000"/>
            <a:ext cx="3039300" cy="12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2F5496"/>
                </a:solidFill>
              </a:rPr>
              <a:t>Scattering geométrico (R&gt;&gt;λ)</a:t>
            </a:r>
            <a:endParaRPr sz="1600" b="1">
              <a:solidFill>
                <a:srgbClr val="2F5496"/>
              </a:solidFill>
            </a:endParaRPr>
          </a:p>
          <a:p>
            <a:pPr marL="0" lvl="0" indent="0" algn="l" rtl="0">
              <a:spcBef>
                <a:spcPts val="0"/>
              </a:spcBef>
              <a:spcAft>
                <a:spcPts val="0"/>
              </a:spcAft>
              <a:buNone/>
            </a:pPr>
            <a:r>
              <a:rPr lang="en"/>
              <a:t>*Gotas de agua (R&gt;10 um)</a:t>
            </a:r>
            <a:endParaRPr/>
          </a:p>
          <a:p>
            <a:pPr marL="0" lvl="0" indent="0" algn="l" rtl="0">
              <a:spcBef>
                <a:spcPts val="0"/>
              </a:spcBef>
              <a:spcAft>
                <a:spcPts val="0"/>
              </a:spcAft>
              <a:buNone/>
            </a:pPr>
            <a:r>
              <a:rPr lang="en"/>
              <a:t>*Todas las longitudes de onda se dispersan por igual</a:t>
            </a:r>
            <a:endParaRPr baseline="30000">
              <a:solidFill>
                <a:schemeClr val="dk1"/>
              </a:solidFill>
            </a:endParaRPr>
          </a:p>
        </p:txBody>
      </p:sp>
      <p:pic>
        <p:nvPicPr>
          <p:cNvPr id="160" name="Google Shape;160;p23"/>
          <p:cNvPicPr preferRelativeResize="0"/>
          <p:nvPr/>
        </p:nvPicPr>
        <p:blipFill>
          <a:blip r:embed="rId5">
            <a:alphaModFix/>
          </a:blip>
          <a:stretch>
            <a:fillRect/>
          </a:stretch>
        </p:blipFill>
        <p:spPr>
          <a:xfrm>
            <a:off x="459275" y="1905400"/>
            <a:ext cx="1904411" cy="1249500"/>
          </a:xfrm>
          <a:prstGeom prst="rect">
            <a:avLst/>
          </a:prstGeom>
          <a:noFill/>
          <a:ln>
            <a:noFill/>
          </a:ln>
        </p:spPr>
      </p:pic>
      <p:pic>
        <p:nvPicPr>
          <p:cNvPr id="161" name="Google Shape;161;p23"/>
          <p:cNvPicPr preferRelativeResize="0"/>
          <p:nvPr/>
        </p:nvPicPr>
        <p:blipFill>
          <a:blip r:embed="rId6">
            <a:alphaModFix/>
          </a:blip>
          <a:stretch>
            <a:fillRect/>
          </a:stretch>
        </p:blipFill>
        <p:spPr>
          <a:xfrm>
            <a:off x="3547563" y="2334625"/>
            <a:ext cx="1662978" cy="797250"/>
          </a:xfrm>
          <a:prstGeom prst="rect">
            <a:avLst/>
          </a:prstGeom>
          <a:noFill/>
          <a:ln>
            <a:noFill/>
          </a:ln>
        </p:spPr>
      </p:pic>
      <p:pic>
        <p:nvPicPr>
          <p:cNvPr id="162" name="Google Shape;162;p23"/>
          <p:cNvPicPr preferRelativeResize="0"/>
          <p:nvPr/>
        </p:nvPicPr>
        <p:blipFill>
          <a:blip r:embed="rId7">
            <a:alphaModFix/>
          </a:blip>
          <a:stretch>
            <a:fillRect/>
          </a:stretch>
        </p:blipFill>
        <p:spPr>
          <a:xfrm>
            <a:off x="6394425" y="2131536"/>
            <a:ext cx="2274500" cy="797228"/>
          </a:xfrm>
          <a:prstGeom prst="rect">
            <a:avLst/>
          </a:prstGeom>
          <a:noFill/>
          <a:ln>
            <a:noFill/>
          </a:ln>
        </p:spPr>
      </p:pic>
      <p:pic>
        <p:nvPicPr>
          <p:cNvPr id="163" name="Google Shape;163;p23"/>
          <p:cNvPicPr preferRelativeResize="0"/>
          <p:nvPr/>
        </p:nvPicPr>
        <p:blipFill>
          <a:blip r:embed="rId8">
            <a:alphaModFix/>
          </a:blip>
          <a:stretch>
            <a:fillRect/>
          </a:stretch>
        </p:blipFill>
        <p:spPr>
          <a:xfrm>
            <a:off x="3421218" y="3081173"/>
            <a:ext cx="2076450" cy="209550"/>
          </a:xfrm>
          <a:prstGeom prst="rect">
            <a:avLst/>
          </a:prstGeom>
          <a:noFill/>
          <a:ln>
            <a:noFill/>
          </a:ln>
        </p:spPr>
      </p:pic>
      <p:pic>
        <p:nvPicPr>
          <p:cNvPr id="164" name="Google Shape;164;p23"/>
          <p:cNvPicPr preferRelativeResize="0"/>
          <p:nvPr/>
        </p:nvPicPr>
        <p:blipFill rotWithShape="1">
          <a:blip r:embed="rId9">
            <a:alphaModFix/>
          </a:blip>
          <a:srcRect r="35018" b="30958"/>
          <a:stretch/>
        </p:blipFill>
        <p:spPr>
          <a:xfrm>
            <a:off x="3612250" y="3410725"/>
            <a:ext cx="2076450" cy="1575877"/>
          </a:xfrm>
          <a:prstGeom prst="rect">
            <a:avLst/>
          </a:prstGeom>
          <a:noFill/>
          <a:ln>
            <a:noFill/>
          </a:ln>
        </p:spPr>
      </p:pic>
      <p:pic>
        <p:nvPicPr>
          <p:cNvPr id="165" name="Google Shape;165;p23"/>
          <p:cNvPicPr preferRelativeResize="0"/>
          <p:nvPr/>
        </p:nvPicPr>
        <p:blipFill>
          <a:blip r:embed="rId8">
            <a:alphaModFix/>
          </a:blip>
          <a:stretch>
            <a:fillRect/>
          </a:stretch>
        </p:blipFill>
        <p:spPr>
          <a:xfrm>
            <a:off x="6394443" y="2928773"/>
            <a:ext cx="2076450" cy="209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311700" y="0"/>
            <a:ext cx="8520600" cy="90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Clr>
                <a:schemeClr val="dk1"/>
              </a:buClr>
              <a:buSzPts val="1100"/>
              <a:buFont typeface="Arial"/>
              <a:buNone/>
            </a:pPr>
            <a:r>
              <a:rPr lang="en" sz="2400">
                <a:solidFill>
                  <a:srgbClr val="F96A1B"/>
                </a:solidFill>
              </a:rPr>
              <a:t>Absorción</a:t>
            </a:r>
            <a:endParaRPr/>
          </a:p>
        </p:txBody>
      </p:sp>
      <p:pic>
        <p:nvPicPr>
          <p:cNvPr id="171" name="Google Shape;171;p24" descr="C:\Users\Ale\Desktop\presentacion antofagasta\radm.gif"/>
          <p:cNvPicPr preferRelativeResize="0"/>
          <p:nvPr/>
        </p:nvPicPr>
        <p:blipFill rotWithShape="1">
          <a:blip r:embed="rId3">
            <a:alphaModFix/>
          </a:blip>
          <a:srcRect l="31086"/>
          <a:stretch/>
        </p:blipFill>
        <p:spPr>
          <a:xfrm>
            <a:off x="2866827" y="857724"/>
            <a:ext cx="4120374" cy="4005925"/>
          </a:xfrm>
          <a:prstGeom prst="rect">
            <a:avLst/>
          </a:prstGeom>
          <a:noFill/>
          <a:ln>
            <a:noFill/>
          </a:ln>
        </p:spPr>
      </p:pic>
      <p:sp>
        <p:nvSpPr>
          <p:cNvPr id="172" name="Google Shape;172;p24"/>
          <p:cNvSpPr txBox="1"/>
          <p:nvPr/>
        </p:nvSpPr>
        <p:spPr>
          <a:xfrm rot="-5400000">
            <a:off x="1471698" y="2676046"/>
            <a:ext cx="22323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800">
                <a:solidFill>
                  <a:srgbClr val="000000"/>
                </a:solidFill>
                <a:latin typeface="Arial"/>
                <a:ea typeface="Arial"/>
                <a:cs typeface="Arial"/>
                <a:sym typeface="Arial"/>
              </a:rPr>
              <a:t>Energía del fotón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Clr>
                <a:schemeClr val="dk1"/>
              </a:buClr>
              <a:buSzPts val="1100"/>
              <a:buFont typeface="Arial"/>
              <a:buNone/>
            </a:pPr>
            <a:endParaRPr/>
          </a:p>
        </p:txBody>
      </p:sp>
      <p:sp>
        <p:nvSpPr>
          <p:cNvPr id="178" name="Google Shape;178;p25"/>
          <p:cNvSpPr txBox="1">
            <a:spLocks noGrp="1"/>
          </p:cNvSpPr>
          <p:nvPr>
            <p:ph type="body" idx="1"/>
          </p:nvPr>
        </p:nvSpPr>
        <p:spPr>
          <a:xfrm>
            <a:off x="1477800" y="931275"/>
            <a:ext cx="1976700" cy="33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chemeClr val="dk1"/>
                </a:solidFill>
              </a:rPr>
              <a:t>NO VARIABLES</a:t>
            </a:r>
            <a:endParaRPr b="1">
              <a:solidFill>
                <a:schemeClr val="dk1"/>
              </a:solidFill>
            </a:endParaRPr>
          </a:p>
        </p:txBody>
      </p:sp>
      <p:pic>
        <p:nvPicPr>
          <p:cNvPr id="179" name="Google Shape;179;p25" descr="C:\Users\Ale\Desktop\presentacion antofagasta\composición_atmósfera.png"/>
          <p:cNvPicPr preferRelativeResize="0"/>
          <p:nvPr/>
        </p:nvPicPr>
        <p:blipFill rotWithShape="1">
          <a:blip r:embed="rId3">
            <a:alphaModFix/>
          </a:blip>
          <a:srcRect t="10690"/>
          <a:stretch/>
        </p:blipFill>
        <p:spPr>
          <a:xfrm>
            <a:off x="1057925" y="1266675"/>
            <a:ext cx="7464025" cy="3500850"/>
          </a:xfrm>
          <a:prstGeom prst="rect">
            <a:avLst/>
          </a:prstGeom>
          <a:noFill/>
          <a:ln>
            <a:noFill/>
          </a:ln>
        </p:spPr>
      </p:pic>
      <p:sp>
        <p:nvSpPr>
          <p:cNvPr id="180" name="Google Shape;180;p25"/>
          <p:cNvSpPr/>
          <p:nvPr/>
        </p:nvSpPr>
        <p:spPr>
          <a:xfrm>
            <a:off x="3949150" y="2571750"/>
            <a:ext cx="1473900" cy="265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a:off x="3949150" y="3744425"/>
            <a:ext cx="1473900" cy="335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a:off x="3949150" y="3478925"/>
            <a:ext cx="1473900" cy="265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txBox="1">
            <a:spLocks noGrp="1"/>
          </p:cNvSpPr>
          <p:nvPr>
            <p:ph type="body" idx="1"/>
          </p:nvPr>
        </p:nvSpPr>
        <p:spPr>
          <a:xfrm>
            <a:off x="4777725" y="923925"/>
            <a:ext cx="1976700" cy="33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chemeClr val="dk1"/>
                </a:solidFill>
              </a:rPr>
              <a:t>VARIABLES</a:t>
            </a:r>
            <a:endParaRPr b="1">
              <a:solidFill>
                <a:schemeClr val="dk1"/>
              </a:solidFill>
            </a:endParaRPr>
          </a:p>
        </p:txBody>
      </p:sp>
      <p:sp>
        <p:nvSpPr>
          <p:cNvPr id="184" name="Google Shape;184;p25"/>
          <p:cNvSpPr/>
          <p:nvPr/>
        </p:nvSpPr>
        <p:spPr>
          <a:xfrm>
            <a:off x="3949150" y="2236350"/>
            <a:ext cx="1473900" cy="3354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Clr>
                <a:schemeClr val="dk1"/>
              </a:buClr>
              <a:buSzPts val="1100"/>
              <a:buFont typeface="Arial"/>
              <a:buNone/>
            </a:pPr>
            <a:endParaRPr/>
          </a:p>
        </p:txBody>
      </p:sp>
      <p:sp>
        <p:nvSpPr>
          <p:cNvPr id="190" name="Google Shape;190;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91" name="Google Shape;191;p26" descr="Image result for radiation absorption by water vapor"/>
          <p:cNvPicPr preferRelativeResize="0"/>
          <p:nvPr/>
        </p:nvPicPr>
        <p:blipFill rotWithShape="1">
          <a:blip r:embed="rId3">
            <a:alphaModFix/>
          </a:blip>
          <a:srcRect/>
          <a:stretch/>
        </p:blipFill>
        <p:spPr>
          <a:xfrm>
            <a:off x="153675" y="868350"/>
            <a:ext cx="5144125" cy="4153700"/>
          </a:xfrm>
          <a:prstGeom prst="rect">
            <a:avLst/>
          </a:prstGeom>
          <a:noFill/>
          <a:ln>
            <a:noFill/>
          </a:ln>
        </p:spPr>
      </p:pic>
      <p:pic>
        <p:nvPicPr>
          <p:cNvPr id="192" name="Google Shape;192;p26" descr="Image result for incoming uv radiation"/>
          <p:cNvPicPr preferRelativeResize="0"/>
          <p:nvPr/>
        </p:nvPicPr>
        <p:blipFill rotWithShape="1">
          <a:blip r:embed="rId4">
            <a:alphaModFix/>
          </a:blip>
          <a:srcRect l="13624" r="10938"/>
          <a:stretch/>
        </p:blipFill>
        <p:spPr>
          <a:xfrm>
            <a:off x="5455828" y="1552678"/>
            <a:ext cx="3663650" cy="2616000"/>
          </a:xfrm>
          <a:prstGeom prst="rect">
            <a:avLst/>
          </a:prstGeom>
          <a:noFill/>
          <a:ln>
            <a:noFill/>
          </a:ln>
        </p:spPr>
      </p:pic>
      <p:sp>
        <p:nvSpPr>
          <p:cNvPr id="193" name="Google Shape;193;p26"/>
          <p:cNvSpPr/>
          <p:nvPr/>
        </p:nvSpPr>
        <p:spPr>
          <a:xfrm>
            <a:off x="729300" y="1113150"/>
            <a:ext cx="2149500" cy="35505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Clr>
                <a:schemeClr val="dk1"/>
              </a:buClr>
              <a:buSzPts val="1100"/>
              <a:buFont typeface="Arial"/>
              <a:buNone/>
            </a:pPr>
            <a:r>
              <a:rPr lang="en" sz="2400">
                <a:solidFill>
                  <a:srgbClr val="F96A1B"/>
                </a:solidFill>
              </a:rPr>
              <a:t>Efecto total en el espectro</a:t>
            </a:r>
            <a:endParaRPr/>
          </a:p>
        </p:txBody>
      </p:sp>
      <p:sp>
        <p:nvSpPr>
          <p:cNvPr id="199" name="Google Shape;199;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00" name="Google Shape;200;p27" descr="Image result for radiation absorption by water vapor"/>
          <p:cNvPicPr preferRelativeResize="0"/>
          <p:nvPr/>
        </p:nvPicPr>
        <p:blipFill rotWithShape="1">
          <a:blip r:embed="rId3">
            <a:alphaModFix/>
          </a:blip>
          <a:srcRect/>
          <a:stretch/>
        </p:blipFill>
        <p:spPr>
          <a:xfrm>
            <a:off x="1150162" y="935888"/>
            <a:ext cx="6843674" cy="38495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Clr>
                <a:schemeClr val="dk1"/>
              </a:buClr>
              <a:buSzPts val="1100"/>
              <a:buFont typeface="Arial"/>
              <a:buNone/>
            </a:pPr>
            <a:r>
              <a:rPr lang="en" sz="2400">
                <a:solidFill>
                  <a:srgbClr val="F96A1B"/>
                </a:solidFill>
              </a:rPr>
              <a:t>Reflexión en la superficie (albedo)</a:t>
            </a:r>
            <a:endParaRPr/>
          </a:p>
          <a:p>
            <a:pPr marL="0" lvl="0" indent="0" algn="l" rtl="0">
              <a:spcBef>
                <a:spcPts val="0"/>
              </a:spcBef>
              <a:spcAft>
                <a:spcPts val="0"/>
              </a:spcAft>
              <a:buNone/>
            </a:pPr>
            <a:endParaRPr/>
          </a:p>
        </p:txBody>
      </p:sp>
      <p:pic>
        <p:nvPicPr>
          <p:cNvPr id="206" name="Google Shape;206;p28"/>
          <p:cNvPicPr preferRelativeResize="0"/>
          <p:nvPr/>
        </p:nvPicPr>
        <p:blipFill>
          <a:blip r:embed="rId3">
            <a:alphaModFix/>
          </a:blip>
          <a:stretch>
            <a:fillRect/>
          </a:stretch>
        </p:blipFill>
        <p:spPr>
          <a:xfrm>
            <a:off x="873875" y="1485625"/>
            <a:ext cx="7396250" cy="3178075"/>
          </a:xfrm>
          <a:prstGeom prst="rect">
            <a:avLst/>
          </a:prstGeom>
          <a:noFill/>
          <a:ln>
            <a:noFill/>
          </a:ln>
        </p:spPr>
      </p:pic>
      <p:sp>
        <p:nvSpPr>
          <p:cNvPr id="207" name="Google Shape;207;p28"/>
          <p:cNvSpPr txBox="1"/>
          <p:nvPr/>
        </p:nvSpPr>
        <p:spPr>
          <a:xfrm>
            <a:off x="873875" y="4529350"/>
            <a:ext cx="4683000" cy="33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50" i="1">
                <a:solidFill>
                  <a:srgbClr val="444444"/>
                </a:solidFill>
                <a:highlight>
                  <a:srgbClr val="FFFFFF"/>
                </a:highlight>
                <a:latin typeface="Verdana"/>
                <a:ea typeface="Verdana"/>
                <a:cs typeface="Verdana"/>
                <a:sym typeface="Verdana"/>
              </a:rPr>
              <a:t>Reflectances of different surfaces. Credit: Andreas Kaab, University of Oslo.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Interacción de la radiación con la materia: </a:t>
            </a:r>
            <a:endParaRPr>
              <a:solidFill>
                <a:srgbClr val="008000"/>
              </a:solidFill>
            </a:endParaRPr>
          </a:p>
          <a:p>
            <a:pPr marL="0" lvl="0" indent="0" algn="l" rtl="0">
              <a:spcBef>
                <a:spcPts val="0"/>
              </a:spcBef>
              <a:spcAft>
                <a:spcPts val="0"/>
              </a:spcAft>
              <a:buClr>
                <a:schemeClr val="dk1"/>
              </a:buClr>
              <a:buSzPts val="1100"/>
              <a:buFont typeface="Arial"/>
              <a:buNone/>
            </a:pPr>
            <a:r>
              <a:rPr lang="en" sz="2400">
                <a:solidFill>
                  <a:srgbClr val="F96A1B"/>
                </a:solidFill>
              </a:rPr>
              <a:t>Radiación integrada</a:t>
            </a:r>
            <a:endParaRPr/>
          </a:p>
        </p:txBody>
      </p:sp>
      <p:sp>
        <p:nvSpPr>
          <p:cNvPr id="213" name="Google Shape;213;p29"/>
          <p:cNvSpPr txBox="1">
            <a:spLocks noGrp="1"/>
          </p:cNvSpPr>
          <p:nvPr>
            <p:ph type="body" idx="1"/>
          </p:nvPr>
        </p:nvSpPr>
        <p:spPr>
          <a:xfrm>
            <a:off x="311700" y="1152475"/>
            <a:ext cx="4817700" cy="3641700"/>
          </a:xfrm>
          <a:prstGeom prst="rect">
            <a:avLst/>
          </a:prstGeom>
        </p:spPr>
        <p:txBody>
          <a:bodyPr spcFirstLastPara="1" wrap="square" lIns="91425" tIns="91425" rIns="91425" bIns="91425" anchor="t" anchorCtr="0">
            <a:noAutofit/>
          </a:bodyPr>
          <a:lstStyle/>
          <a:p>
            <a:pPr marL="342900" lvl="0" indent="-342900" algn="l" rtl="0">
              <a:lnSpc>
                <a:spcPct val="100000"/>
              </a:lnSpc>
              <a:spcBef>
                <a:spcPts val="480"/>
              </a:spcBef>
              <a:spcAft>
                <a:spcPts val="0"/>
              </a:spcAft>
              <a:buClr>
                <a:srgbClr val="F96A1B"/>
              </a:buClr>
              <a:buSzPts val="2400"/>
              <a:buChar char="•"/>
            </a:pPr>
            <a:r>
              <a:rPr lang="en" sz="2400">
                <a:solidFill>
                  <a:srgbClr val="F96A1B"/>
                </a:solidFill>
                <a:latin typeface="Calibri"/>
                <a:ea typeface="Calibri"/>
                <a:cs typeface="Calibri"/>
                <a:sym typeface="Calibri"/>
              </a:rPr>
              <a:t>Directa</a:t>
            </a:r>
            <a:r>
              <a:rPr lang="en" sz="2400">
                <a:solidFill>
                  <a:srgbClr val="008000"/>
                </a:solidFill>
                <a:latin typeface="Calibri"/>
                <a:ea typeface="Calibri"/>
                <a:cs typeface="Calibri"/>
                <a:sym typeface="Calibri"/>
              </a:rPr>
              <a:t>:</a:t>
            </a:r>
            <a:r>
              <a:rPr lang="en" sz="2400">
                <a:solidFill>
                  <a:schemeClr val="dk1"/>
                </a:solidFill>
                <a:latin typeface="Calibri"/>
                <a:ea typeface="Calibri"/>
                <a:cs typeface="Calibri"/>
                <a:sym typeface="Calibri"/>
              </a:rPr>
              <a:t> rayos que no han sido atenuados por la atmósfera, provienen directamente desde la dirección del sol.</a:t>
            </a:r>
            <a:endParaRPr sz="1400">
              <a:solidFill>
                <a:schemeClr val="dk1"/>
              </a:solidFill>
            </a:endParaRPr>
          </a:p>
          <a:p>
            <a:pPr marL="342900" lvl="0" indent="-342900" algn="l" rtl="0">
              <a:lnSpc>
                <a:spcPct val="100000"/>
              </a:lnSpc>
              <a:spcBef>
                <a:spcPts val="480"/>
              </a:spcBef>
              <a:spcAft>
                <a:spcPts val="0"/>
              </a:spcAft>
              <a:buClr>
                <a:srgbClr val="F96A1B"/>
              </a:buClr>
              <a:buSzPts val="2400"/>
              <a:buChar char="•"/>
            </a:pPr>
            <a:r>
              <a:rPr lang="en" sz="2400">
                <a:solidFill>
                  <a:srgbClr val="F96A1B"/>
                </a:solidFill>
                <a:latin typeface="Calibri"/>
                <a:ea typeface="Calibri"/>
                <a:cs typeface="Calibri"/>
                <a:sym typeface="Calibri"/>
              </a:rPr>
              <a:t>Difusa</a:t>
            </a:r>
            <a:r>
              <a:rPr lang="en" sz="2400">
                <a:solidFill>
                  <a:srgbClr val="008000"/>
                </a:solidFill>
                <a:latin typeface="Calibri"/>
                <a:ea typeface="Calibri"/>
                <a:cs typeface="Calibri"/>
                <a:sym typeface="Calibri"/>
              </a:rPr>
              <a:t>:</a:t>
            </a:r>
            <a:r>
              <a:rPr lang="en" sz="2400">
                <a:solidFill>
                  <a:schemeClr val="dk1"/>
                </a:solidFill>
                <a:latin typeface="Calibri"/>
                <a:ea typeface="Calibri"/>
                <a:cs typeface="Calibri"/>
                <a:sym typeface="Calibri"/>
              </a:rPr>
              <a:t> rayos que han sido dispersados y por lo tanto provienen de cualquier dirección.</a:t>
            </a:r>
            <a:endParaRPr sz="1400">
              <a:solidFill>
                <a:schemeClr val="dk1"/>
              </a:solidFill>
            </a:endParaRPr>
          </a:p>
          <a:p>
            <a:pPr marL="342900" lvl="0" indent="-342900" algn="l" rtl="0">
              <a:lnSpc>
                <a:spcPct val="100000"/>
              </a:lnSpc>
              <a:spcBef>
                <a:spcPts val="480"/>
              </a:spcBef>
              <a:spcAft>
                <a:spcPts val="0"/>
              </a:spcAft>
              <a:buClr>
                <a:srgbClr val="F96A1B"/>
              </a:buClr>
              <a:buSzPts val="2400"/>
              <a:buChar char="•"/>
            </a:pPr>
            <a:r>
              <a:rPr lang="en" sz="2400">
                <a:solidFill>
                  <a:srgbClr val="F96A1B"/>
                </a:solidFill>
                <a:latin typeface="Calibri"/>
                <a:ea typeface="Calibri"/>
                <a:cs typeface="Calibri"/>
                <a:sym typeface="Calibri"/>
              </a:rPr>
              <a:t>Global</a:t>
            </a:r>
            <a:r>
              <a:rPr lang="en" sz="2400">
                <a:solidFill>
                  <a:schemeClr val="dk1"/>
                </a:solidFill>
                <a:latin typeface="Calibri"/>
                <a:ea typeface="Calibri"/>
                <a:cs typeface="Calibri"/>
                <a:sym typeface="Calibri"/>
              </a:rPr>
              <a:t>: Suma de la radiación directa y difusa.</a:t>
            </a:r>
            <a:endParaRPr sz="32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214" name="Google Shape;214;p29" descr="Image result"/>
          <p:cNvPicPr preferRelativeResize="0"/>
          <p:nvPr/>
        </p:nvPicPr>
        <p:blipFill rotWithShape="1">
          <a:blip r:embed="rId3">
            <a:alphaModFix/>
          </a:blip>
          <a:srcRect/>
          <a:stretch/>
        </p:blipFill>
        <p:spPr>
          <a:xfrm>
            <a:off x="4857752" y="1330342"/>
            <a:ext cx="4286250" cy="3333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540300" y="1254800"/>
            <a:ext cx="8520600" cy="246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500" b="1"/>
              <a:t>Curso</a:t>
            </a:r>
            <a:endParaRPr sz="4500" b="1"/>
          </a:p>
          <a:p>
            <a:pPr marL="0" lvl="0" indent="0" algn="l" rtl="0">
              <a:spcBef>
                <a:spcPts val="0"/>
              </a:spcBef>
              <a:spcAft>
                <a:spcPts val="0"/>
              </a:spcAft>
              <a:buClr>
                <a:schemeClr val="dk1"/>
              </a:buClr>
              <a:buSzPts val="1100"/>
              <a:buFont typeface="Arial"/>
              <a:buNone/>
            </a:pPr>
            <a:r>
              <a:rPr lang="en" sz="4500" b="1"/>
              <a:t>Radiación Solar</a:t>
            </a:r>
            <a:endParaRPr sz="3200" b="1">
              <a:solidFill>
                <a:srgbClr val="7C984A"/>
              </a:solidFill>
            </a:endParaRPr>
          </a:p>
          <a:p>
            <a:pPr marL="0" lvl="0" indent="0" algn="l" rtl="0">
              <a:spcBef>
                <a:spcPts val="640"/>
              </a:spcBef>
              <a:spcAft>
                <a:spcPts val="0"/>
              </a:spcAft>
              <a:buNone/>
            </a:pPr>
            <a:endParaRPr sz="3200" b="1">
              <a:solidFill>
                <a:srgbClr val="7C984A"/>
              </a:solidFill>
            </a:endParaRPr>
          </a:p>
          <a:p>
            <a:pPr marL="0" lvl="0" indent="0" algn="l" rtl="0">
              <a:spcBef>
                <a:spcPts val="640"/>
              </a:spcBef>
              <a:spcAft>
                <a:spcPts val="0"/>
              </a:spcAft>
              <a:buClr>
                <a:srgbClr val="7C984A"/>
              </a:buClr>
              <a:buSzPts val="3200"/>
              <a:buFont typeface="Arial"/>
              <a:buNone/>
            </a:pPr>
            <a:r>
              <a:rPr lang="en" sz="3200" b="1">
                <a:solidFill>
                  <a:srgbClr val="7C984A"/>
                </a:solidFill>
              </a:rPr>
              <a:t>2- Chile un país privilegiado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p:nvPr/>
        </p:nvSpPr>
        <p:spPr>
          <a:xfrm>
            <a:off x="8864520" y="6068110"/>
            <a:ext cx="279300" cy="216900"/>
          </a:xfrm>
          <a:prstGeom prst="rect">
            <a:avLst/>
          </a:prstGeom>
          <a:solidFill>
            <a:srgbClr val="EDE9D0"/>
          </a:solid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 sz="1000">
                <a:solidFill>
                  <a:srgbClr val="008000"/>
                </a:solidFill>
              </a:rPr>
              <a:t>19</a:t>
            </a:fld>
            <a:endParaRPr sz="1000">
              <a:solidFill>
                <a:srgbClr val="008000"/>
              </a:solidFill>
            </a:endParaRPr>
          </a:p>
        </p:txBody>
      </p:sp>
      <p:sp>
        <p:nvSpPr>
          <p:cNvPr id="225" name="Google Shape;225;p31"/>
          <p:cNvSpPr txBox="1"/>
          <p:nvPr/>
        </p:nvSpPr>
        <p:spPr>
          <a:xfrm>
            <a:off x="587051" y="291400"/>
            <a:ext cx="6813900" cy="4038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a:solidFill>
                  <a:srgbClr val="797B7E"/>
                </a:solidFill>
                <a:latin typeface="Comic Sans MS"/>
                <a:ea typeface="Comic Sans MS"/>
                <a:cs typeface="Comic Sans MS"/>
                <a:sym typeface="Comic Sans MS"/>
              </a:rPr>
              <a:t>Smithsonian Astrophysical Observatory </a:t>
            </a:r>
            <a:endParaRPr/>
          </a:p>
          <a:p>
            <a:pPr marL="0" lvl="0" indent="0" algn="l" rtl="0">
              <a:spcBef>
                <a:spcPts val="480"/>
              </a:spcBef>
              <a:spcAft>
                <a:spcPts val="0"/>
              </a:spcAft>
              <a:buNone/>
            </a:pPr>
            <a:r>
              <a:rPr lang="en" sz="2400">
                <a:solidFill>
                  <a:srgbClr val="797B7E"/>
                </a:solidFill>
                <a:latin typeface="Comic Sans MS"/>
                <a:ea typeface="Comic Sans MS"/>
                <a:cs typeface="Comic Sans MS"/>
                <a:sym typeface="Comic Sans MS"/>
              </a:rPr>
              <a:t>(Cerro Montezuma 1920-1956) </a:t>
            </a:r>
            <a:endParaRPr/>
          </a:p>
          <a:p>
            <a:pPr marL="0" lvl="0" indent="0" algn="l" rtl="0">
              <a:spcBef>
                <a:spcPts val="480"/>
              </a:spcBef>
              <a:spcAft>
                <a:spcPts val="0"/>
              </a:spcAft>
              <a:buNone/>
            </a:pPr>
            <a:r>
              <a:rPr lang="en" sz="2400">
                <a:solidFill>
                  <a:srgbClr val="797B7E"/>
                </a:solidFill>
                <a:latin typeface="Comic Sans MS"/>
                <a:ea typeface="Comic Sans MS"/>
                <a:cs typeface="Comic Sans MS"/>
                <a:sym typeface="Comic Sans MS"/>
              </a:rPr>
              <a:t>Campaña para medir la constante solar</a:t>
            </a:r>
            <a:endParaRPr/>
          </a:p>
          <a:p>
            <a:pPr marL="0" lvl="0" indent="0" algn="l" rtl="0">
              <a:spcBef>
                <a:spcPts val="640"/>
              </a:spcBef>
              <a:spcAft>
                <a:spcPts val="0"/>
              </a:spcAft>
              <a:buNone/>
            </a:pPr>
            <a:endParaRPr sz="3200">
              <a:solidFill>
                <a:srgbClr val="797B7E"/>
              </a:solidFill>
              <a:latin typeface="Calibri"/>
              <a:ea typeface="Calibri"/>
              <a:cs typeface="Calibri"/>
              <a:sym typeface="Calibri"/>
            </a:endParaRPr>
          </a:p>
        </p:txBody>
      </p:sp>
      <p:pic>
        <p:nvPicPr>
          <p:cNvPr id="226" name="Google Shape;226;p31"/>
          <p:cNvPicPr preferRelativeResize="0"/>
          <p:nvPr/>
        </p:nvPicPr>
        <p:blipFill rotWithShape="1">
          <a:blip r:embed="rId3">
            <a:alphaModFix/>
          </a:blip>
          <a:srcRect/>
          <a:stretch/>
        </p:blipFill>
        <p:spPr>
          <a:xfrm>
            <a:off x="863764" y="1746920"/>
            <a:ext cx="2640282" cy="2800486"/>
          </a:xfrm>
          <a:prstGeom prst="rect">
            <a:avLst/>
          </a:prstGeom>
          <a:noFill/>
          <a:ln>
            <a:noFill/>
          </a:ln>
        </p:spPr>
      </p:pic>
      <p:pic>
        <p:nvPicPr>
          <p:cNvPr id="227" name="Google Shape;227;p31"/>
          <p:cNvPicPr preferRelativeResize="0"/>
          <p:nvPr/>
        </p:nvPicPr>
        <p:blipFill rotWithShape="1">
          <a:blip r:embed="rId4">
            <a:alphaModFix/>
          </a:blip>
          <a:srcRect/>
          <a:stretch/>
        </p:blipFill>
        <p:spPr>
          <a:xfrm>
            <a:off x="3512806" y="1519768"/>
            <a:ext cx="4787195" cy="3623742"/>
          </a:xfrm>
          <a:prstGeom prst="rect">
            <a:avLst/>
          </a:prstGeom>
          <a:noFill/>
          <a:ln>
            <a:noFill/>
          </a:ln>
        </p:spPr>
      </p:pic>
      <p:cxnSp>
        <p:nvCxnSpPr>
          <p:cNvPr id="228" name="Google Shape;228;p31"/>
          <p:cNvCxnSpPr/>
          <p:nvPr/>
        </p:nvCxnSpPr>
        <p:spPr>
          <a:xfrm>
            <a:off x="2183906" y="2843774"/>
            <a:ext cx="3411000" cy="303600"/>
          </a:xfrm>
          <a:prstGeom prst="straightConnector1">
            <a:avLst/>
          </a:prstGeom>
          <a:noFill/>
          <a:ln w="25400" cap="flat" cmpd="sng">
            <a:solidFill>
              <a:srgbClr val="797B7E"/>
            </a:solidFill>
            <a:prstDash val="solid"/>
            <a:round/>
            <a:headEnd type="none" w="sm" len="sm"/>
            <a:tailEnd type="none" w="sm" len="sm"/>
          </a:ln>
          <a:effectLst>
            <a:outerShdw blurRad="40000" dist="20000" dir="5400000" rotWithShape="0">
              <a:srgbClr val="000000">
                <a:alpha val="37650"/>
              </a:srgbClr>
            </a:outerShdw>
          </a:effec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377375" y="0"/>
            <a:ext cx="8454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8000"/>
                </a:solidFill>
              </a:rPr>
              <a:t>Temas</a:t>
            </a:r>
            <a:endParaRPr>
              <a:solidFill>
                <a:srgbClr val="008000"/>
              </a:solidFill>
            </a:endParaRPr>
          </a:p>
        </p:txBody>
      </p:sp>
      <p:sp>
        <p:nvSpPr>
          <p:cNvPr id="64" name="Google Shape;64;p14"/>
          <p:cNvSpPr txBox="1">
            <a:spLocks noGrp="1"/>
          </p:cNvSpPr>
          <p:nvPr>
            <p:ph type="body" idx="1"/>
          </p:nvPr>
        </p:nvSpPr>
        <p:spPr>
          <a:xfrm>
            <a:off x="311700" y="648750"/>
            <a:ext cx="8520600" cy="3846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b="1">
                <a:solidFill>
                  <a:srgbClr val="000000"/>
                </a:solidFill>
              </a:rPr>
              <a:t>Parte 1</a:t>
            </a:r>
            <a:endParaRPr b="1">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Transferencia Radiativa</a:t>
            </a:r>
            <a:endParaRPr>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sz="1400">
                <a:solidFill>
                  <a:srgbClr val="000000"/>
                </a:solidFill>
              </a:rPr>
              <a:t>Radiación en el tope de la atmósfera</a:t>
            </a:r>
            <a:endParaRPr sz="1400">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sz="1400">
                <a:solidFill>
                  <a:srgbClr val="000000"/>
                </a:solidFill>
              </a:rPr>
              <a:t>Interacción de la radiación solar con la atmósfera terrestre</a:t>
            </a:r>
            <a:endParaRPr sz="1400">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Chile un país privilegiado</a:t>
            </a:r>
            <a:endParaRPr>
              <a:solidFill>
                <a:srgbClr val="000000"/>
              </a:solidFill>
            </a:endParaRPr>
          </a:p>
          <a:p>
            <a:pPr marL="45720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 b="1">
                <a:solidFill>
                  <a:srgbClr val="000000"/>
                </a:solidFill>
              </a:rPr>
              <a:t>Parte 2</a:t>
            </a:r>
            <a:endParaRPr b="1">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Cuantificando la radiación</a:t>
            </a:r>
            <a:endParaRPr>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a:solidFill>
                  <a:srgbClr val="000000"/>
                </a:solidFill>
              </a:rPr>
              <a:t>Instrumentos meteorológicos</a:t>
            </a:r>
            <a:endParaRPr>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a:solidFill>
                  <a:schemeClr val="dk1"/>
                </a:solidFill>
              </a:rPr>
              <a:t>Satélites</a:t>
            </a:r>
            <a:endParaRPr>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a:solidFill>
                  <a:srgbClr val="000000"/>
                </a:solidFill>
              </a:rPr>
              <a:t>Modelos numéricos</a:t>
            </a:r>
            <a:endParaRPr>
              <a:solidFill>
                <a:srgbClr val="000000"/>
              </a:solidFill>
            </a:endParaRPr>
          </a:p>
          <a:p>
            <a:pPr marL="91440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 sz="1800" b="1">
                <a:solidFill>
                  <a:schemeClr val="dk1"/>
                </a:solidFill>
              </a:rPr>
              <a:t>Parte </a:t>
            </a:r>
            <a:r>
              <a:rPr lang="en" b="1">
                <a:solidFill>
                  <a:schemeClr val="dk1"/>
                </a:solidFill>
              </a:rPr>
              <a:t>3</a:t>
            </a:r>
            <a:endParaRPr>
              <a:solidFill>
                <a:srgbClr val="000000"/>
              </a:solidFill>
            </a:endParaRPr>
          </a:p>
          <a:p>
            <a:pPr marL="457200" lvl="0" indent="-342900" algn="l" rtl="0">
              <a:lnSpc>
                <a:spcPct val="100000"/>
              </a:lnSpc>
              <a:spcBef>
                <a:spcPts val="0"/>
              </a:spcBef>
              <a:spcAft>
                <a:spcPts val="0"/>
              </a:spcAft>
              <a:buClr>
                <a:srgbClr val="000000"/>
              </a:buClr>
              <a:buSzPts val="1800"/>
              <a:buAutoNum type="arabicPeriod"/>
            </a:pPr>
            <a:r>
              <a:rPr lang="en">
                <a:solidFill>
                  <a:srgbClr val="000000"/>
                </a:solidFill>
              </a:rPr>
              <a:t>Explorador Solar del Ministerio de Energía</a:t>
            </a:r>
            <a:endParaRPr>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a:solidFill>
                  <a:srgbClr val="000000"/>
                </a:solidFill>
              </a:rPr>
              <a:t>Base de datos de radiación</a:t>
            </a:r>
            <a:endParaRPr>
              <a:solidFill>
                <a:srgbClr val="000000"/>
              </a:solidFill>
            </a:endParaRPr>
          </a:p>
          <a:p>
            <a:pPr marL="914400" lvl="1" indent="-317500" algn="l" rtl="0">
              <a:lnSpc>
                <a:spcPct val="100000"/>
              </a:lnSpc>
              <a:spcBef>
                <a:spcPts val="0"/>
              </a:spcBef>
              <a:spcAft>
                <a:spcPts val="0"/>
              </a:spcAft>
              <a:buClr>
                <a:srgbClr val="000000"/>
              </a:buClr>
              <a:buSzPts val="1400"/>
              <a:buAutoNum type="arabicPeriod"/>
            </a:pPr>
            <a:r>
              <a:rPr lang="en">
                <a:solidFill>
                  <a:srgbClr val="000000"/>
                </a:solidFill>
              </a:rPr>
              <a:t>Herramientas en línea</a:t>
            </a:r>
            <a:endParaRPr>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0" y="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Radiación global incidente proyecto CERES-EBAF 1°x1°</a:t>
            </a:r>
            <a:endParaRPr/>
          </a:p>
        </p:txBody>
      </p:sp>
      <p:pic>
        <p:nvPicPr>
          <p:cNvPr id="234" name="Google Shape;234;p32"/>
          <p:cNvPicPr preferRelativeResize="0"/>
          <p:nvPr/>
        </p:nvPicPr>
        <p:blipFill rotWithShape="1">
          <a:blip r:embed="rId3">
            <a:alphaModFix/>
          </a:blip>
          <a:srcRect t="45922"/>
          <a:stretch/>
        </p:blipFill>
        <p:spPr>
          <a:xfrm>
            <a:off x="1243975" y="628775"/>
            <a:ext cx="6135851" cy="3885925"/>
          </a:xfrm>
          <a:prstGeom prst="rect">
            <a:avLst/>
          </a:prstGeom>
          <a:noFill/>
          <a:ln>
            <a:noFill/>
          </a:ln>
        </p:spPr>
      </p:pic>
      <p:cxnSp>
        <p:nvCxnSpPr>
          <p:cNvPr id="235" name="Google Shape;235;p32"/>
          <p:cNvCxnSpPr/>
          <p:nvPr/>
        </p:nvCxnSpPr>
        <p:spPr>
          <a:xfrm rot="10800000" flipH="1">
            <a:off x="1509500" y="2990925"/>
            <a:ext cx="1942800" cy="84000"/>
          </a:xfrm>
          <a:prstGeom prst="straightConnector1">
            <a:avLst/>
          </a:prstGeom>
          <a:noFill/>
          <a:ln w="9525" cap="flat" cmpd="sng">
            <a:solidFill>
              <a:schemeClr val="dk2"/>
            </a:solidFill>
            <a:prstDash val="solid"/>
            <a:round/>
            <a:headEnd type="none" w="med" len="med"/>
            <a:tailEnd type="triangle" w="med" len="med"/>
          </a:ln>
        </p:spPr>
      </p:cxnSp>
      <p:sp>
        <p:nvSpPr>
          <p:cNvPr id="236" name="Google Shape;236;p32"/>
          <p:cNvSpPr txBox="1"/>
          <p:nvPr/>
        </p:nvSpPr>
        <p:spPr>
          <a:xfrm>
            <a:off x="405325" y="2823325"/>
            <a:ext cx="1104300" cy="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Desierto de Atacama</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txBox="1"/>
          <p:nvPr/>
        </p:nvSpPr>
        <p:spPr>
          <a:xfrm>
            <a:off x="0" y="-21150"/>
            <a:ext cx="9213900" cy="734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500">
                <a:solidFill>
                  <a:srgbClr val="000000"/>
                </a:solidFill>
                <a:latin typeface="Calibri"/>
                <a:ea typeface="Calibri"/>
                <a:cs typeface="Calibri"/>
                <a:sym typeface="Calibri"/>
              </a:rPr>
              <a:t>Radiación </a:t>
            </a:r>
            <a:r>
              <a:rPr lang="en" sz="2500">
                <a:latin typeface="Calibri"/>
                <a:ea typeface="Calibri"/>
                <a:cs typeface="Calibri"/>
                <a:sym typeface="Calibri"/>
              </a:rPr>
              <a:t>promedio zonal considerando distintos componentes de la atmósfera comparada con la Radiación de CERES-EBAF</a:t>
            </a:r>
            <a:endParaRPr sz="1100"/>
          </a:p>
        </p:txBody>
      </p:sp>
      <p:pic>
        <p:nvPicPr>
          <p:cNvPr id="242" name="Google Shape;242;p33"/>
          <p:cNvPicPr preferRelativeResize="0"/>
          <p:nvPr/>
        </p:nvPicPr>
        <p:blipFill rotWithShape="1">
          <a:blip r:embed="rId3">
            <a:alphaModFix/>
          </a:blip>
          <a:srcRect l="7571" r="6288"/>
          <a:stretch/>
        </p:blipFill>
        <p:spPr>
          <a:xfrm>
            <a:off x="1997675" y="820825"/>
            <a:ext cx="5218550" cy="4322675"/>
          </a:xfrm>
          <a:prstGeom prst="rect">
            <a:avLst/>
          </a:prstGeom>
          <a:noFill/>
          <a:ln>
            <a:noFill/>
          </a:ln>
        </p:spPr>
      </p:pic>
      <p:cxnSp>
        <p:nvCxnSpPr>
          <p:cNvPr id="243" name="Google Shape;243;p33"/>
          <p:cNvCxnSpPr/>
          <p:nvPr/>
        </p:nvCxnSpPr>
        <p:spPr>
          <a:xfrm rot="10800000">
            <a:off x="5143550" y="1928700"/>
            <a:ext cx="2208300" cy="14100"/>
          </a:xfrm>
          <a:prstGeom prst="straightConnector1">
            <a:avLst/>
          </a:prstGeom>
          <a:noFill/>
          <a:ln w="9525" cap="flat" cmpd="sng">
            <a:solidFill>
              <a:srgbClr val="FF0000"/>
            </a:solidFill>
            <a:prstDash val="solid"/>
            <a:round/>
            <a:headEnd type="none" w="med" len="med"/>
            <a:tailEnd type="triangle" w="med" len="med"/>
          </a:ln>
        </p:spPr>
      </p:cxnSp>
      <p:sp>
        <p:nvSpPr>
          <p:cNvPr id="244" name="Google Shape;244;p33"/>
          <p:cNvSpPr txBox="1"/>
          <p:nvPr/>
        </p:nvSpPr>
        <p:spPr>
          <a:xfrm>
            <a:off x="7351850" y="1753950"/>
            <a:ext cx="1551300" cy="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Radiación TOA</a:t>
            </a:r>
            <a:endParaRPr/>
          </a:p>
        </p:txBody>
      </p:sp>
      <p:cxnSp>
        <p:nvCxnSpPr>
          <p:cNvPr id="245" name="Google Shape;245;p33"/>
          <p:cNvCxnSpPr/>
          <p:nvPr/>
        </p:nvCxnSpPr>
        <p:spPr>
          <a:xfrm rot="10800000">
            <a:off x="5562800" y="2334200"/>
            <a:ext cx="1705200" cy="27900"/>
          </a:xfrm>
          <a:prstGeom prst="straightConnector1">
            <a:avLst/>
          </a:prstGeom>
          <a:noFill/>
          <a:ln w="19050" cap="flat" cmpd="sng">
            <a:solidFill>
              <a:schemeClr val="dk2"/>
            </a:solidFill>
            <a:prstDash val="dot"/>
            <a:round/>
            <a:headEnd type="none" w="med" len="med"/>
            <a:tailEnd type="triangle" w="med" len="med"/>
          </a:ln>
        </p:spPr>
      </p:cxnSp>
      <p:sp>
        <p:nvSpPr>
          <p:cNvPr id="246" name="Google Shape;246;p33"/>
          <p:cNvSpPr txBox="1"/>
          <p:nvPr/>
        </p:nvSpPr>
        <p:spPr>
          <a:xfrm>
            <a:off x="7268000" y="2040575"/>
            <a:ext cx="1848000" cy="73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Radiación sin nubes sin O3 y sin H2O</a:t>
            </a:r>
            <a:endParaRPr/>
          </a:p>
        </p:txBody>
      </p:sp>
      <p:cxnSp>
        <p:nvCxnSpPr>
          <p:cNvPr id="247" name="Google Shape;247;p33"/>
          <p:cNvCxnSpPr/>
          <p:nvPr/>
        </p:nvCxnSpPr>
        <p:spPr>
          <a:xfrm rot="10800000">
            <a:off x="5269400" y="2823338"/>
            <a:ext cx="1998600" cy="10500"/>
          </a:xfrm>
          <a:prstGeom prst="straightConnector1">
            <a:avLst/>
          </a:prstGeom>
          <a:noFill/>
          <a:ln w="9525" cap="flat" cmpd="sng">
            <a:solidFill>
              <a:srgbClr val="0000FF"/>
            </a:solidFill>
            <a:prstDash val="solid"/>
            <a:round/>
            <a:headEnd type="none" w="med" len="med"/>
            <a:tailEnd type="triangle" w="med" len="med"/>
          </a:ln>
        </p:spPr>
      </p:cxnSp>
      <p:sp>
        <p:nvSpPr>
          <p:cNvPr id="248" name="Google Shape;248;p33"/>
          <p:cNvSpPr txBox="1"/>
          <p:nvPr/>
        </p:nvSpPr>
        <p:spPr>
          <a:xfrm>
            <a:off x="7203500" y="2543750"/>
            <a:ext cx="1848000" cy="53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Radiación sin nubes y sin O3</a:t>
            </a:r>
            <a:endParaRPr/>
          </a:p>
        </p:txBody>
      </p:sp>
      <p:cxnSp>
        <p:nvCxnSpPr>
          <p:cNvPr id="249" name="Google Shape;249;p33"/>
          <p:cNvCxnSpPr/>
          <p:nvPr/>
        </p:nvCxnSpPr>
        <p:spPr>
          <a:xfrm rot="10800000">
            <a:off x="4988475" y="3132175"/>
            <a:ext cx="2138400" cy="42000"/>
          </a:xfrm>
          <a:prstGeom prst="straightConnector1">
            <a:avLst/>
          </a:prstGeom>
          <a:noFill/>
          <a:ln w="19050" cap="flat" cmpd="sng">
            <a:solidFill>
              <a:srgbClr val="000000"/>
            </a:solidFill>
            <a:prstDash val="dash"/>
            <a:round/>
            <a:headEnd type="none" w="med" len="med"/>
            <a:tailEnd type="triangle" w="med" len="med"/>
          </a:ln>
        </p:spPr>
      </p:cxnSp>
      <p:sp>
        <p:nvSpPr>
          <p:cNvPr id="250" name="Google Shape;250;p33"/>
          <p:cNvSpPr txBox="1"/>
          <p:nvPr/>
        </p:nvSpPr>
        <p:spPr>
          <a:xfrm>
            <a:off x="7115600" y="2960275"/>
            <a:ext cx="1848000" cy="37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Radiación sin nubes</a:t>
            </a:r>
            <a:endParaRPr/>
          </a:p>
        </p:txBody>
      </p:sp>
      <p:cxnSp>
        <p:nvCxnSpPr>
          <p:cNvPr id="251" name="Google Shape;251;p33"/>
          <p:cNvCxnSpPr>
            <a:stCxn id="252" idx="1"/>
          </p:cNvCxnSpPr>
          <p:nvPr/>
        </p:nvCxnSpPr>
        <p:spPr>
          <a:xfrm rot="10800000">
            <a:off x="5171300" y="3434575"/>
            <a:ext cx="2032200" cy="653700"/>
          </a:xfrm>
          <a:prstGeom prst="straightConnector1">
            <a:avLst/>
          </a:prstGeom>
          <a:noFill/>
          <a:ln w="9525" cap="flat" cmpd="sng">
            <a:solidFill>
              <a:schemeClr val="dk2"/>
            </a:solidFill>
            <a:prstDash val="solid"/>
            <a:round/>
            <a:headEnd type="none" w="med" len="med"/>
            <a:tailEnd type="triangle" w="med" len="med"/>
          </a:ln>
        </p:spPr>
      </p:cxnSp>
      <p:sp>
        <p:nvSpPr>
          <p:cNvPr id="252" name="Google Shape;252;p33"/>
          <p:cNvSpPr txBox="1"/>
          <p:nvPr/>
        </p:nvSpPr>
        <p:spPr>
          <a:xfrm>
            <a:off x="7203500" y="3592075"/>
            <a:ext cx="1848000" cy="9924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Radiación CERES-EBAF en el</a:t>
            </a:r>
            <a:endParaRPr/>
          </a:p>
          <a:p>
            <a:pPr marL="0" lvl="0" indent="0" algn="l" rtl="0">
              <a:spcBef>
                <a:spcPts val="0"/>
              </a:spcBef>
              <a:spcAft>
                <a:spcPts val="0"/>
              </a:spcAft>
              <a:buNone/>
            </a:pPr>
            <a:r>
              <a:rPr lang="en"/>
              <a:t>Altiplano del desierto de Atacama</a:t>
            </a:r>
            <a:endParaRPr/>
          </a:p>
        </p:txBody>
      </p:sp>
      <p:sp>
        <p:nvSpPr>
          <p:cNvPr id="253" name="Google Shape;253;p33"/>
          <p:cNvSpPr txBox="1"/>
          <p:nvPr/>
        </p:nvSpPr>
        <p:spPr>
          <a:xfrm>
            <a:off x="6527200" y="821050"/>
            <a:ext cx="1160100" cy="22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t>Elevación [m]</a:t>
            </a:r>
            <a:endParaRPr sz="1100"/>
          </a:p>
        </p:txBody>
      </p:sp>
      <p:sp>
        <p:nvSpPr>
          <p:cNvPr id="254" name="Google Shape;254;p33"/>
          <p:cNvSpPr/>
          <p:nvPr/>
        </p:nvSpPr>
        <p:spPr>
          <a:xfrm>
            <a:off x="4696250" y="3186725"/>
            <a:ext cx="474900" cy="3705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4"/>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libri"/>
                <a:ea typeface="Calibri"/>
                <a:cs typeface="Calibri"/>
                <a:sym typeface="Calibri"/>
              </a:rPr>
              <a:t>Distribución de los principales componentes (2000-2009)</a:t>
            </a:r>
            <a:endParaRPr/>
          </a:p>
        </p:txBody>
      </p:sp>
      <p:sp>
        <p:nvSpPr>
          <p:cNvPr id="260" name="Google Shape;260;p34"/>
          <p:cNvSpPr txBox="1"/>
          <p:nvPr/>
        </p:nvSpPr>
        <p:spPr>
          <a:xfrm>
            <a:off x="8820472" y="6597352"/>
            <a:ext cx="323400" cy="260700"/>
          </a:xfrm>
          <a:prstGeom prst="rect">
            <a:avLst/>
          </a:prstGeom>
          <a:solidFill>
            <a:srgbClr val="EDE9D0"/>
          </a:solid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 sz="1000">
                <a:solidFill>
                  <a:srgbClr val="008000"/>
                </a:solidFill>
              </a:rPr>
              <a:t>22</a:t>
            </a:fld>
            <a:endParaRPr sz="1000">
              <a:solidFill>
                <a:srgbClr val="008000"/>
              </a:solidFill>
            </a:endParaRPr>
          </a:p>
        </p:txBody>
      </p:sp>
      <p:pic>
        <p:nvPicPr>
          <p:cNvPr id="261" name="Google Shape;261;p34"/>
          <p:cNvPicPr preferRelativeResize="0"/>
          <p:nvPr/>
        </p:nvPicPr>
        <p:blipFill rotWithShape="1">
          <a:blip r:embed="rId3">
            <a:alphaModFix/>
          </a:blip>
          <a:srcRect l="3676" r="8372" b="7450"/>
          <a:stretch/>
        </p:blipFill>
        <p:spPr>
          <a:xfrm>
            <a:off x="618650" y="2691787"/>
            <a:ext cx="3372819" cy="2498138"/>
          </a:xfrm>
          <a:prstGeom prst="rect">
            <a:avLst/>
          </a:prstGeom>
          <a:noFill/>
          <a:ln>
            <a:noFill/>
          </a:ln>
        </p:spPr>
      </p:pic>
      <p:pic>
        <p:nvPicPr>
          <p:cNvPr id="262" name="Google Shape;262;p34"/>
          <p:cNvPicPr preferRelativeResize="0"/>
          <p:nvPr/>
        </p:nvPicPr>
        <p:blipFill rotWithShape="1">
          <a:blip r:embed="rId4">
            <a:alphaModFix/>
          </a:blip>
          <a:srcRect l="6107" r="2867"/>
          <a:stretch/>
        </p:blipFill>
        <p:spPr>
          <a:xfrm>
            <a:off x="4993487" y="2924850"/>
            <a:ext cx="3100425" cy="2286975"/>
          </a:xfrm>
          <a:prstGeom prst="rect">
            <a:avLst/>
          </a:prstGeom>
          <a:noFill/>
          <a:ln>
            <a:noFill/>
          </a:ln>
        </p:spPr>
      </p:pic>
      <p:pic>
        <p:nvPicPr>
          <p:cNvPr id="263" name="Google Shape;263;p34"/>
          <p:cNvPicPr preferRelativeResize="0"/>
          <p:nvPr/>
        </p:nvPicPr>
        <p:blipFill rotWithShape="1">
          <a:blip r:embed="rId5">
            <a:alphaModFix/>
          </a:blip>
          <a:srcRect l="6140" t="5490" r="4605"/>
          <a:stretch/>
        </p:blipFill>
        <p:spPr>
          <a:xfrm>
            <a:off x="618651" y="457449"/>
            <a:ext cx="3223150" cy="2358575"/>
          </a:xfrm>
          <a:prstGeom prst="rect">
            <a:avLst/>
          </a:prstGeom>
          <a:noFill/>
          <a:ln>
            <a:noFill/>
          </a:ln>
        </p:spPr>
      </p:pic>
      <p:pic>
        <p:nvPicPr>
          <p:cNvPr id="264" name="Google Shape;264;p34"/>
          <p:cNvPicPr preferRelativeResize="0"/>
          <p:nvPr/>
        </p:nvPicPr>
        <p:blipFill rotWithShape="1">
          <a:blip r:embed="rId6">
            <a:alphaModFix/>
          </a:blip>
          <a:srcRect l="9156" t="4077" r="8869" b="5913"/>
          <a:stretch/>
        </p:blipFill>
        <p:spPr>
          <a:xfrm>
            <a:off x="4916800" y="554763"/>
            <a:ext cx="3223150" cy="23700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5"/>
          <p:cNvSpPr txBox="1">
            <a:spLocks noGrp="1"/>
          </p:cNvSpPr>
          <p:nvPr>
            <p:ph type="title"/>
          </p:nvPr>
        </p:nvSpPr>
        <p:spPr>
          <a:xfrm>
            <a:off x="19172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latin typeface="Calibri"/>
                <a:ea typeface="Calibri"/>
                <a:cs typeface="Calibri"/>
                <a:sym typeface="Calibri"/>
              </a:rPr>
              <a:t>Hiperaridéz del Desierto de Atacama</a:t>
            </a:r>
            <a:endParaRPr/>
          </a:p>
          <a:p>
            <a:pPr marL="0" lvl="0" indent="0" algn="l" rtl="0">
              <a:spcBef>
                <a:spcPts val="0"/>
              </a:spcBef>
              <a:spcAft>
                <a:spcPts val="0"/>
              </a:spcAft>
              <a:buNone/>
            </a:pPr>
            <a:endParaRPr sz="2400">
              <a:latin typeface="Calibri"/>
              <a:ea typeface="Calibri"/>
              <a:cs typeface="Calibri"/>
              <a:sym typeface="Calibri"/>
            </a:endParaRPr>
          </a:p>
        </p:txBody>
      </p:sp>
      <p:sp>
        <p:nvSpPr>
          <p:cNvPr id="270" name="Google Shape;270;p35"/>
          <p:cNvSpPr txBox="1">
            <a:spLocks noGrp="1"/>
          </p:cNvSpPr>
          <p:nvPr>
            <p:ph type="body" idx="1"/>
          </p:nvPr>
        </p:nvSpPr>
        <p:spPr>
          <a:xfrm>
            <a:off x="69125" y="684875"/>
            <a:ext cx="5502600" cy="420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b="1">
                <a:solidFill>
                  <a:srgbClr val="797B7E"/>
                </a:solidFill>
              </a:rPr>
              <a:t>El desierto perfecto </a:t>
            </a:r>
            <a:endParaRPr sz="2000">
              <a:solidFill>
                <a:schemeClr val="dk1"/>
              </a:solidFill>
            </a:endParaRPr>
          </a:p>
          <a:p>
            <a:pPr marL="342900" lvl="0" indent="-304800" algn="l" rtl="0">
              <a:lnSpc>
                <a:spcPct val="100000"/>
              </a:lnSpc>
              <a:spcBef>
                <a:spcPts val="480"/>
              </a:spcBef>
              <a:spcAft>
                <a:spcPts val="0"/>
              </a:spcAft>
              <a:buClr>
                <a:schemeClr val="dk1"/>
              </a:buClr>
              <a:buSzPts val="1800"/>
              <a:buChar char="•"/>
            </a:pPr>
            <a:r>
              <a:rPr lang="en">
                <a:solidFill>
                  <a:schemeClr val="dk1"/>
                </a:solidFill>
                <a:latin typeface="Calibri"/>
                <a:ea typeface="Calibri"/>
                <a:cs typeface="Calibri"/>
                <a:sym typeface="Calibri"/>
              </a:rPr>
              <a:t>Subsidencia zona de descenso de la celda de Hadley </a:t>
            </a:r>
            <a:endParaRPr>
              <a:solidFill>
                <a:schemeClr val="dk1"/>
              </a:solidFill>
              <a:latin typeface="Calibri"/>
              <a:ea typeface="Calibri"/>
              <a:cs typeface="Calibri"/>
              <a:sym typeface="Calibri"/>
            </a:endParaRPr>
          </a:p>
          <a:p>
            <a:pPr marL="342900" lvl="0" indent="-304800" algn="l" rtl="0">
              <a:lnSpc>
                <a:spcPct val="100000"/>
              </a:lnSpc>
              <a:spcBef>
                <a:spcPts val="480"/>
              </a:spcBef>
              <a:spcAft>
                <a:spcPts val="0"/>
              </a:spcAft>
              <a:buClr>
                <a:schemeClr val="dk1"/>
              </a:buClr>
              <a:buSzPts val="1800"/>
              <a:buChar char="•"/>
            </a:pPr>
            <a:r>
              <a:rPr lang="en">
                <a:solidFill>
                  <a:schemeClr val="dk1"/>
                </a:solidFill>
                <a:latin typeface="Calibri"/>
                <a:ea typeface="Calibri"/>
                <a:cs typeface="Calibri"/>
                <a:sym typeface="Calibri"/>
              </a:rPr>
              <a:t>La temperatura fría del océano Pacífico frente a las costas de Chile, debido a la surgencia, aumenta la estabilidad de la atmósfera.</a:t>
            </a:r>
            <a:endParaRPr>
              <a:solidFill>
                <a:schemeClr val="dk1"/>
              </a:solidFill>
              <a:latin typeface="Calibri"/>
              <a:ea typeface="Calibri"/>
              <a:cs typeface="Calibri"/>
              <a:sym typeface="Calibri"/>
            </a:endParaRPr>
          </a:p>
          <a:p>
            <a:pPr marL="342900" lvl="0" indent="-304800" algn="l" rtl="0">
              <a:lnSpc>
                <a:spcPct val="100000"/>
              </a:lnSpc>
              <a:spcBef>
                <a:spcPts val="480"/>
              </a:spcBef>
              <a:spcAft>
                <a:spcPts val="0"/>
              </a:spcAft>
              <a:buClr>
                <a:schemeClr val="dk1"/>
              </a:buClr>
              <a:buSzPts val="1800"/>
              <a:buChar char="•"/>
            </a:pPr>
            <a:r>
              <a:rPr lang="en">
                <a:solidFill>
                  <a:schemeClr val="dk1"/>
                </a:solidFill>
                <a:latin typeface="Calibri"/>
                <a:ea typeface="Calibri"/>
                <a:cs typeface="Calibri"/>
                <a:sym typeface="Calibri"/>
              </a:rPr>
              <a:t>Capa de estratocúmulos costeros más la abrupta topografía costera impiden el paso del vapor de agua al interior.</a:t>
            </a:r>
            <a:endParaRPr>
              <a:solidFill>
                <a:schemeClr val="dk1"/>
              </a:solidFill>
              <a:latin typeface="Calibri"/>
              <a:ea typeface="Calibri"/>
              <a:cs typeface="Calibri"/>
              <a:sym typeface="Calibri"/>
            </a:endParaRPr>
          </a:p>
          <a:p>
            <a:pPr marL="342900" lvl="0" indent="-304800" algn="l" rtl="0">
              <a:lnSpc>
                <a:spcPct val="100000"/>
              </a:lnSpc>
              <a:spcBef>
                <a:spcPts val="480"/>
              </a:spcBef>
              <a:spcAft>
                <a:spcPts val="0"/>
              </a:spcAft>
              <a:buClr>
                <a:schemeClr val="dk1"/>
              </a:buClr>
              <a:buSzPts val="1800"/>
              <a:buChar char="•"/>
            </a:pPr>
            <a:r>
              <a:rPr lang="en">
                <a:solidFill>
                  <a:schemeClr val="dk1"/>
                </a:solidFill>
                <a:latin typeface="Calibri"/>
                <a:ea typeface="Calibri"/>
                <a:cs typeface="Calibri"/>
                <a:sym typeface="Calibri"/>
              </a:rPr>
              <a:t>Subsidencia aumentada en las tardes por el calentamiento diferencial entre los Andes y la capa fría sobre los estratocúmulos costeros.</a:t>
            </a:r>
            <a:endParaRPr>
              <a:solidFill>
                <a:schemeClr val="dk1"/>
              </a:solidFill>
            </a:endParaRPr>
          </a:p>
          <a:p>
            <a:pPr marL="0" lvl="0" indent="0" algn="l" rtl="0">
              <a:spcBef>
                <a:spcPts val="0"/>
              </a:spcBef>
              <a:spcAft>
                <a:spcPts val="1600"/>
              </a:spcAft>
              <a:buNone/>
            </a:pPr>
            <a:endParaRPr/>
          </a:p>
        </p:txBody>
      </p:sp>
      <p:pic>
        <p:nvPicPr>
          <p:cNvPr id="271" name="Google Shape;271;p35" descr="HadleyCell2.jpg"/>
          <p:cNvPicPr preferRelativeResize="0"/>
          <p:nvPr/>
        </p:nvPicPr>
        <p:blipFill rotWithShape="1">
          <a:blip r:embed="rId3">
            <a:alphaModFix/>
          </a:blip>
          <a:srcRect/>
          <a:stretch/>
        </p:blipFill>
        <p:spPr>
          <a:xfrm>
            <a:off x="6193265" y="572709"/>
            <a:ext cx="1954493" cy="22448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BIBLIOGRAFÍA (parte 1)</a:t>
            </a:r>
            <a:endParaRPr/>
          </a:p>
        </p:txBody>
      </p:sp>
      <p:sp>
        <p:nvSpPr>
          <p:cNvPr id="277" name="Google Shape;277;p36"/>
          <p:cNvSpPr txBox="1">
            <a:spLocks noGrp="1"/>
          </p:cNvSpPr>
          <p:nvPr>
            <p:ph type="body" idx="1"/>
          </p:nvPr>
        </p:nvSpPr>
        <p:spPr>
          <a:xfrm>
            <a:off x="112875" y="496500"/>
            <a:ext cx="8964900" cy="4340700"/>
          </a:xfrm>
          <a:prstGeom prst="rect">
            <a:avLst/>
          </a:prstGeom>
        </p:spPr>
        <p:txBody>
          <a:bodyPr spcFirstLastPara="1" wrap="square" lIns="91425" tIns="91425" rIns="91425" bIns="91425" anchor="t" anchorCtr="0">
            <a:noAutofit/>
          </a:bodyPr>
          <a:lstStyle/>
          <a:p>
            <a:pPr marL="342900" lvl="0" indent="-336550" algn="l" rtl="0">
              <a:lnSpc>
                <a:spcPct val="100000"/>
              </a:lnSpc>
              <a:spcBef>
                <a:spcPts val="0"/>
              </a:spcBef>
              <a:spcAft>
                <a:spcPts val="0"/>
              </a:spcAft>
              <a:buClr>
                <a:schemeClr val="dk1"/>
              </a:buClr>
              <a:buSzPts val="1500"/>
              <a:buChar char="•"/>
            </a:pPr>
            <a:r>
              <a:rPr lang="en" sz="1500">
                <a:solidFill>
                  <a:schemeClr val="dk1"/>
                </a:solidFill>
              </a:rPr>
              <a:t>Liou, K. An introduction to atmospheric radiation, Academic Press, 2002</a:t>
            </a:r>
            <a:endParaRPr sz="1500">
              <a:solidFill>
                <a:schemeClr val="dk1"/>
              </a:solidFill>
            </a:endParaRPr>
          </a:p>
          <a:p>
            <a:pPr marL="342900" lvl="0" indent="-336550" algn="l" rtl="0">
              <a:lnSpc>
                <a:spcPct val="100000"/>
              </a:lnSpc>
              <a:spcBef>
                <a:spcPts val="320"/>
              </a:spcBef>
              <a:spcAft>
                <a:spcPts val="0"/>
              </a:spcAft>
              <a:buClr>
                <a:schemeClr val="dk1"/>
              </a:buClr>
              <a:buSzPts val="1500"/>
              <a:buChar char="•"/>
            </a:pPr>
            <a:r>
              <a:rPr lang="en" sz="1500">
                <a:solidFill>
                  <a:schemeClr val="dk1"/>
                </a:solidFill>
              </a:rPr>
              <a:t>Iqbal, Muhammad. </a:t>
            </a:r>
            <a:r>
              <a:rPr lang="en" sz="1500" i="1">
                <a:solidFill>
                  <a:schemeClr val="dk1"/>
                </a:solidFill>
              </a:rPr>
              <a:t>An introduction to solar radiation</a:t>
            </a:r>
            <a:r>
              <a:rPr lang="en" sz="1500">
                <a:solidFill>
                  <a:schemeClr val="dk1"/>
                </a:solidFill>
              </a:rPr>
              <a:t>. Elsevier, 2012.</a:t>
            </a:r>
            <a:endParaRPr sz="1500">
              <a:solidFill>
                <a:schemeClr val="dk1"/>
              </a:solidFill>
            </a:endParaRPr>
          </a:p>
          <a:p>
            <a:pPr marL="342900" lvl="0" indent="-336550" algn="l" rtl="0">
              <a:lnSpc>
                <a:spcPct val="100000"/>
              </a:lnSpc>
              <a:spcBef>
                <a:spcPts val="320"/>
              </a:spcBef>
              <a:spcAft>
                <a:spcPts val="0"/>
              </a:spcAft>
              <a:buClr>
                <a:schemeClr val="dk1"/>
              </a:buClr>
              <a:buSzPts val="1500"/>
              <a:buChar char="•"/>
            </a:pPr>
            <a:r>
              <a:rPr lang="en" sz="1500">
                <a:solidFill>
                  <a:schemeClr val="dk1"/>
                </a:solidFill>
              </a:rPr>
              <a:t>Wallace, John M., and Peter V. Hobbs. </a:t>
            </a:r>
            <a:r>
              <a:rPr lang="en" sz="1500" i="1">
                <a:solidFill>
                  <a:schemeClr val="dk1"/>
                </a:solidFill>
              </a:rPr>
              <a:t>Atmospheric science: an introductory survey</a:t>
            </a:r>
            <a:r>
              <a:rPr lang="en" sz="1500">
                <a:solidFill>
                  <a:schemeClr val="dk1"/>
                </a:solidFill>
              </a:rPr>
              <a:t>. Vol. 92. Academic press, 2006.</a:t>
            </a:r>
            <a:endParaRPr sz="1500">
              <a:solidFill>
                <a:schemeClr val="dk1"/>
              </a:solidFill>
            </a:endParaRPr>
          </a:p>
          <a:p>
            <a:pPr marL="342900" lvl="0" indent="-336550" algn="l" rtl="0">
              <a:lnSpc>
                <a:spcPct val="100000"/>
              </a:lnSpc>
              <a:spcBef>
                <a:spcPts val="320"/>
              </a:spcBef>
              <a:spcAft>
                <a:spcPts val="0"/>
              </a:spcAft>
              <a:buClr>
                <a:schemeClr val="dk1"/>
              </a:buClr>
              <a:buSzPts val="1500"/>
              <a:buChar char="•"/>
            </a:pPr>
            <a:r>
              <a:rPr lang="en" sz="1500">
                <a:solidFill>
                  <a:schemeClr val="dk1"/>
                </a:solidFill>
              </a:rPr>
              <a:t>Anderson, Donald E., and Robert F. Cahalan. "The solar radiation and climate experiment (SORCE) mission for the NASA earth observing system (eos)." </a:t>
            </a:r>
            <a:r>
              <a:rPr lang="en" sz="1500" i="1">
                <a:solidFill>
                  <a:schemeClr val="dk1"/>
                </a:solidFill>
              </a:rPr>
              <a:t>Solar Physics</a:t>
            </a:r>
            <a:r>
              <a:rPr lang="en" sz="1500">
                <a:solidFill>
                  <a:schemeClr val="dk1"/>
                </a:solidFill>
              </a:rPr>
              <a:t> 230.1-2 (2005): 3-6.</a:t>
            </a:r>
            <a:endParaRPr sz="1500">
              <a:solidFill>
                <a:schemeClr val="dk1"/>
              </a:solidFill>
            </a:endParaRPr>
          </a:p>
          <a:p>
            <a:pPr marL="342900" lvl="0" indent="-336550" algn="l" rtl="0">
              <a:lnSpc>
                <a:spcPct val="100000"/>
              </a:lnSpc>
              <a:spcBef>
                <a:spcPts val="320"/>
              </a:spcBef>
              <a:spcAft>
                <a:spcPts val="0"/>
              </a:spcAft>
              <a:buClr>
                <a:schemeClr val="dk1"/>
              </a:buClr>
              <a:buSzPts val="1500"/>
              <a:buFont typeface="Calibri"/>
              <a:buChar char="•"/>
            </a:pPr>
            <a:r>
              <a:rPr lang="en" sz="1500">
                <a:solidFill>
                  <a:srgbClr val="1A1A1A"/>
                </a:solidFill>
                <a:highlight>
                  <a:srgbClr val="FFFFFF"/>
                </a:highlight>
              </a:rPr>
              <a:t>Kato, S., N. G. Loeb, F. G. Rose, D. R. Doelling, D. A. Rutan, T. E. Caldwell, L. Yu, and R. A. Weller, 2013: Surface Irradiances Consistent with CERES-Derived Top-of-Atmosphere Shortwave and Longwave Irradiances. </a:t>
            </a:r>
            <a:r>
              <a:rPr lang="en" sz="1500" i="1">
                <a:solidFill>
                  <a:srgbClr val="1A1A1A"/>
                </a:solidFill>
                <a:highlight>
                  <a:srgbClr val="FFFFFF"/>
                </a:highlight>
              </a:rPr>
              <a:t>J. Climate</a:t>
            </a:r>
            <a:r>
              <a:rPr lang="en" sz="1500">
                <a:solidFill>
                  <a:srgbClr val="1A1A1A"/>
                </a:solidFill>
                <a:highlight>
                  <a:srgbClr val="FFFFFF"/>
                </a:highlight>
              </a:rPr>
              <a:t>, </a:t>
            </a:r>
            <a:r>
              <a:rPr lang="en" sz="1500" b="1">
                <a:solidFill>
                  <a:srgbClr val="1A1A1A"/>
                </a:solidFill>
                <a:highlight>
                  <a:srgbClr val="FFFFFF"/>
                </a:highlight>
              </a:rPr>
              <a:t>26</a:t>
            </a:r>
            <a:r>
              <a:rPr lang="en" sz="1500">
                <a:solidFill>
                  <a:srgbClr val="1A1A1A"/>
                </a:solidFill>
                <a:highlight>
                  <a:srgbClr val="FFFFFF"/>
                </a:highlight>
              </a:rPr>
              <a:t>, 2719–2740</a:t>
            </a:r>
            <a:endParaRPr sz="1500">
              <a:solidFill>
                <a:schemeClr val="dk1"/>
              </a:solidFill>
            </a:endParaRPr>
          </a:p>
          <a:p>
            <a:pPr marL="342900" lvl="0" indent="-336550" algn="l" rtl="0">
              <a:lnSpc>
                <a:spcPct val="100000"/>
              </a:lnSpc>
              <a:spcBef>
                <a:spcPts val="320"/>
              </a:spcBef>
              <a:spcAft>
                <a:spcPts val="0"/>
              </a:spcAft>
              <a:buClr>
                <a:schemeClr val="dk1"/>
              </a:buClr>
              <a:buSzPts val="1500"/>
              <a:buChar char="•"/>
            </a:pPr>
            <a:r>
              <a:rPr lang="en" sz="1500">
                <a:solidFill>
                  <a:schemeClr val="dk1"/>
                </a:solidFill>
              </a:rPr>
              <a:t>King, Michael D., et al. "Cloud and aerosol properties, precipitable water, and profiles of temperature and water vapor from MODIS." </a:t>
            </a:r>
            <a:r>
              <a:rPr lang="en" sz="1500" i="1">
                <a:solidFill>
                  <a:schemeClr val="dk1"/>
                </a:solidFill>
              </a:rPr>
              <a:t>IEEE Transactions on Geoscience and Remote Sensing</a:t>
            </a:r>
            <a:r>
              <a:rPr lang="en" sz="1500">
                <a:solidFill>
                  <a:schemeClr val="dk1"/>
                </a:solidFill>
              </a:rPr>
              <a:t> 41.2 (2003): 442-458.</a:t>
            </a:r>
            <a:endParaRPr sz="1500">
              <a:solidFill>
                <a:schemeClr val="dk1"/>
              </a:solidFill>
            </a:endParaRPr>
          </a:p>
          <a:p>
            <a:pPr marL="342900" lvl="0" indent="-336550" algn="l" rtl="0">
              <a:lnSpc>
                <a:spcPct val="100000"/>
              </a:lnSpc>
              <a:spcBef>
                <a:spcPts val="320"/>
              </a:spcBef>
              <a:spcAft>
                <a:spcPts val="0"/>
              </a:spcAft>
              <a:buClr>
                <a:schemeClr val="dk1"/>
              </a:buClr>
              <a:buSzPts val="1500"/>
              <a:buChar char="•"/>
            </a:pPr>
            <a:r>
              <a:rPr lang="en" sz="1500">
                <a:solidFill>
                  <a:schemeClr val="dk1"/>
                </a:solidFill>
              </a:rPr>
              <a:t>Inness, Antje, et al. "The MACC reanalysis: an 8 yr data set of atmospheric composition." </a:t>
            </a:r>
            <a:r>
              <a:rPr lang="en" sz="1500" i="1">
                <a:solidFill>
                  <a:schemeClr val="dk1"/>
                </a:solidFill>
              </a:rPr>
              <a:t>Atmospheric chemistry and physics</a:t>
            </a:r>
            <a:r>
              <a:rPr lang="en" sz="1500">
                <a:solidFill>
                  <a:schemeClr val="dk1"/>
                </a:solidFill>
              </a:rPr>
              <a:t> 13.8 (2013): 4073-4109.</a:t>
            </a:r>
            <a:endParaRPr sz="1500">
              <a:solidFill>
                <a:schemeClr val="dk1"/>
              </a:solidFill>
            </a:endParaRPr>
          </a:p>
          <a:p>
            <a:pPr marL="342900" marR="0" lvl="0" indent="-336550" algn="l" rtl="0">
              <a:lnSpc>
                <a:spcPct val="100000"/>
              </a:lnSpc>
              <a:spcBef>
                <a:spcPts val="320"/>
              </a:spcBef>
              <a:spcAft>
                <a:spcPts val="0"/>
              </a:spcAft>
              <a:buClr>
                <a:schemeClr val="dk1"/>
              </a:buClr>
              <a:buSzPts val="1500"/>
              <a:buChar char="•"/>
            </a:pPr>
            <a:r>
              <a:rPr lang="en" sz="1500">
                <a:solidFill>
                  <a:schemeClr val="dk1"/>
                </a:solidFill>
              </a:rPr>
              <a:t>Rondanelli, Roberto, Alejandra Molina, and Mark Falvey. "The Atacama surface solar maximum." </a:t>
            </a:r>
            <a:r>
              <a:rPr lang="en" sz="1500" i="1">
                <a:solidFill>
                  <a:schemeClr val="dk1"/>
                </a:solidFill>
              </a:rPr>
              <a:t>Bulletin of the American Meteorological Society</a:t>
            </a:r>
            <a:r>
              <a:rPr lang="en" sz="1500">
                <a:solidFill>
                  <a:schemeClr val="dk1"/>
                </a:solidFill>
              </a:rPr>
              <a:t> (2015): 405-418.</a:t>
            </a:r>
            <a:endParaRPr sz="1500">
              <a:solidFill>
                <a:schemeClr val="dk1"/>
              </a:solidFill>
            </a:endParaRPr>
          </a:p>
          <a:p>
            <a:pPr marL="0" marR="0" lvl="0" indent="0" algn="l" rtl="0">
              <a:lnSpc>
                <a:spcPct val="100000"/>
              </a:lnSpc>
              <a:spcBef>
                <a:spcPts val="320"/>
              </a:spcBef>
              <a:spcAft>
                <a:spcPts val="0"/>
              </a:spcAft>
              <a:buNone/>
            </a:pPr>
            <a:endParaRPr sz="1400">
              <a:solidFill>
                <a:schemeClr val="dk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Preguntas?</a:t>
            </a:r>
            <a:endParaRPr/>
          </a:p>
          <a:p>
            <a:pPr marL="0" lvl="0" indent="0" algn="ctr" rtl="0">
              <a:spcBef>
                <a:spcPts val="0"/>
              </a:spcBef>
              <a:spcAft>
                <a:spcPts val="0"/>
              </a:spcAft>
              <a:buNone/>
            </a:pPr>
            <a:r>
              <a:rPr lang="en"/>
              <a:t>alejandra.mm@gmail.com</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500" b="1"/>
              <a:t>Curso</a:t>
            </a:r>
            <a:endParaRPr sz="4500" b="1"/>
          </a:p>
          <a:p>
            <a:pPr marL="0" lvl="0" indent="0" algn="l" rtl="0">
              <a:spcBef>
                <a:spcPts val="0"/>
              </a:spcBef>
              <a:spcAft>
                <a:spcPts val="0"/>
              </a:spcAft>
              <a:buClr>
                <a:schemeClr val="dk1"/>
              </a:buClr>
              <a:buSzPts val="1100"/>
              <a:buFont typeface="Arial"/>
              <a:buNone/>
            </a:pPr>
            <a:r>
              <a:rPr lang="en" sz="4500" b="1"/>
              <a:t>Radiación Solar</a:t>
            </a:r>
            <a:endParaRPr sz="3200" b="1">
              <a:solidFill>
                <a:srgbClr val="7C984A"/>
              </a:solidFill>
            </a:endParaRPr>
          </a:p>
          <a:p>
            <a:pPr marL="0" lvl="0" indent="0" algn="l" rtl="0">
              <a:spcBef>
                <a:spcPts val="0"/>
              </a:spcBef>
              <a:spcAft>
                <a:spcPts val="0"/>
              </a:spcAft>
              <a:buClr>
                <a:schemeClr val="dk1"/>
              </a:buClr>
              <a:buSzPts val="1100"/>
              <a:buFont typeface="Arial"/>
              <a:buNone/>
            </a:pPr>
            <a:endParaRPr sz="3200" b="1">
              <a:solidFill>
                <a:srgbClr val="7C984A"/>
              </a:solidFill>
            </a:endParaRPr>
          </a:p>
          <a:p>
            <a:pPr marL="0" lvl="0" indent="0" algn="l" rtl="0">
              <a:spcBef>
                <a:spcPts val="0"/>
              </a:spcBef>
              <a:spcAft>
                <a:spcPts val="0"/>
              </a:spcAft>
              <a:buClr>
                <a:schemeClr val="dk1"/>
              </a:buClr>
              <a:buSzPts val="1100"/>
              <a:buFont typeface="Arial"/>
              <a:buNone/>
            </a:pPr>
            <a:r>
              <a:rPr lang="en" sz="3200" b="1">
                <a:solidFill>
                  <a:srgbClr val="7C984A"/>
                </a:solidFill>
              </a:rPr>
              <a:t>3- Cuantificando la radiación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800" b="1"/>
              <a:t>Como conocer la radiación incidente en un punto del planeta</a:t>
            </a:r>
            <a:endParaRPr sz="1400"/>
          </a:p>
          <a:p>
            <a:pPr marL="0" lvl="0" indent="0" algn="l" rtl="0">
              <a:spcBef>
                <a:spcPts val="0"/>
              </a:spcBef>
              <a:spcAft>
                <a:spcPts val="0"/>
              </a:spcAft>
              <a:buNone/>
            </a:pPr>
            <a:endParaRPr/>
          </a:p>
        </p:txBody>
      </p:sp>
      <p:sp>
        <p:nvSpPr>
          <p:cNvPr id="293" name="Google Shape;293;p39"/>
          <p:cNvSpPr txBox="1"/>
          <p:nvPr/>
        </p:nvSpPr>
        <p:spPr>
          <a:xfrm>
            <a:off x="8768966" y="5183050"/>
            <a:ext cx="375000" cy="237900"/>
          </a:xfrm>
          <a:prstGeom prst="rect">
            <a:avLst/>
          </a:prstGeom>
          <a:solidFill>
            <a:srgbClr val="EDE9D0"/>
          </a:solid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 sz="1000">
                <a:solidFill>
                  <a:srgbClr val="008000"/>
                </a:solidFill>
              </a:rPr>
              <a:t>27</a:t>
            </a:fld>
            <a:endParaRPr sz="1000">
              <a:solidFill>
                <a:srgbClr val="008000"/>
              </a:solidFill>
            </a:endParaRPr>
          </a:p>
        </p:txBody>
      </p:sp>
      <p:grpSp>
        <p:nvGrpSpPr>
          <p:cNvPr id="294" name="Google Shape;294;p39"/>
          <p:cNvGrpSpPr/>
          <p:nvPr/>
        </p:nvGrpSpPr>
        <p:grpSpPr>
          <a:xfrm>
            <a:off x="374300" y="465470"/>
            <a:ext cx="8395403" cy="4376077"/>
            <a:chOff x="3541" y="0"/>
            <a:chExt cx="7076965" cy="5344500"/>
          </a:xfrm>
        </p:grpSpPr>
        <p:sp>
          <p:nvSpPr>
            <p:cNvPr id="295" name="Google Shape;295;p39"/>
            <p:cNvSpPr/>
            <p:nvPr/>
          </p:nvSpPr>
          <p:spPr>
            <a:xfrm>
              <a:off x="3543" y="0"/>
              <a:ext cx="3408900" cy="5344500"/>
            </a:xfrm>
            <a:prstGeom prst="roundRect">
              <a:avLst>
                <a:gd name="adj" fmla="val 0"/>
              </a:avLst>
            </a:prstGeom>
            <a:solidFill>
              <a:srgbClr val="C9D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9"/>
            <p:cNvSpPr txBox="1"/>
            <p:nvPr/>
          </p:nvSpPr>
          <p:spPr>
            <a:xfrm>
              <a:off x="3541" y="5"/>
              <a:ext cx="3408900" cy="1207500"/>
            </a:xfrm>
            <a:prstGeom prst="rect">
              <a:avLst/>
            </a:prstGeom>
            <a:noFill/>
            <a:ln>
              <a:noFill/>
            </a:ln>
          </p:spPr>
          <p:txBody>
            <a:bodyPr spcFirstLastPara="1" wrap="square" lIns="190500" tIns="190500" rIns="190500" bIns="190500" anchor="ctr" anchorCtr="0">
              <a:noAutofit/>
            </a:bodyPr>
            <a:lstStyle/>
            <a:p>
              <a:pPr marL="0" marR="0" lvl="0" indent="0" algn="ctr" rtl="0">
                <a:lnSpc>
                  <a:spcPct val="90000"/>
                </a:lnSpc>
                <a:spcBef>
                  <a:spcPts val="0"/>
                </a:spcBef>
                <a:spcAft>
                  <a:spcPts val="0"/>
                </a:spcAft>
                <a:buClr>
                  <a:srgbClr val="000000"/>
                </a:buClr>
                <a:buSzPts val="5000"/>
                <a:buFont typeface="Arial"/>
                <a:buNone/>
              </a:pPr>
              <a:r>
                <a:rPr lang="en" sz="2800"/>
                <a:t>DIRECTA</a:t>
              </a:r>
              <a:endParaRPr sz="2800"/>
            </a:p>
            <a:p>
              <a:pPr marL="0" marR="0" lvl="0" indent="0" algn="ctr" rtl="0">
                <a:lnSpc>
                  <a:spcPct val="90000"/>
                </a:lnSpc>
                <a:spcBef>
                  <a:spcPts val="0"/>
                </a:spcBef>
                <a:spcAft>
                  <a:spcPts val="0"/>
                </a:spcAft>
                <a:buClr>
                  <a:srgbClr val="000000"/>
                </a:buClr>
                <a:buSzPts val="5000"/>
                <a:buFont typeface="Arial"/>
                <a:buNone/>
              </a:pPr>
              <a:r>
                <a:rPr lang="en" sz="2600">
                  <a:solidFill>
                    <a:srgbClr val="000000"/>
                  </a:solidFill>
                  <a:latin typeface="Arial"/>
                  <a:ea typeface="Arial"/>
                  <a:cs typeface="Arial"/>
                  <a:sym typeface="Arial"/>
                </a:rPr>
                <a:t>Mediciones</a:t>
              </a:r>
              <a:endParaRPr sz="2600"/>
            </a:p>
          </p:txBody>
        </p:sp>
        <p:sp>
          <p:nvSpPr>
            <p:cNvPr id="297" name="Google Shape;297;p39"/>
            <p:cNvSpPr/>
            <p:nvPr/>
          </p:nvSpPr>
          <p:spPr>
            <a:xfrm>
              <a:off x="362045" y="1239913"/>
              <a:ext cx="2727000" cy="7386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p:cNvSpPr txBox="1"/>
            <p:nvPr/>
          </p:nvSpPr>
          <p:spPr>
            <a:xfrm>
              <a:off x="383673" y="1257519"/>
              <a:ext cx="2683800" cy="699300"/>
            </a:xfrm>
            <a:prstGeom prst="rect">
              <a:avLst/>
            </a:prstGeom>
            <a:noFill/>
            <a:ln>
              <a:noFill/>
            </a:ln>
          </p:spPr>
          <p:txBody>
            <a:bodyPr spcFirstLastPara="1" wrap="square" lIns="43175" tIns="32375" rIns="43175" bIns="32375" anchor="ctr" anchorCtr="0">
              <a:noAutofit/>
            </a:bodyPr>
            <a:lstStyle/>
            <a:p>
              <a:pPr marL="0" marR="0" lvl="0" indent="0" algn="ctr" rtl="0">
                <a:lnSpc>
                  <a:spcPct val="90000"/>
                </a:lnSpc>
                <a:spcBef>
                  <a:spcPts val="0"/>
                </a:spcBef>
                <a:spcAft>
                  <a:spcPts val="0"/>
                </a:spcAft>
                <a:buClr>
                  <a:srgbClr val="FFFFFF"/>
                </a:buClr>
                <a:buSzPts val="1700"/>
                <a:buFont typeface="Arial"/>
                <a:buNone/>
              </a:pPr>
              <a:r>
                <a:rPr lang="en" sz="1700" b="1">
                  <a:solidFill>
                    <a:srgbClr val="FFFFFF"/>
                  </a:solidFill>
                  <a:latin typeface="Arial"/>
                  <a:ea typeface="Arial"/>
                  <a:cs typeface="Arial"/>
                  <a:sym typeface="Arial"/>
                </a:rPr>
                <a:t>Se Necesita</a:t>
              </a:r>
              <a:r>
                <a:rPr lang="en" sz="1700">
                  <a:solidFill>
                    <a:srgbClr val="FFFFFF"/>
                  </a:solidFill>
                  <a:latin typeface="Arial"/>
                  <a:ea typeface="Arial"/>
                  <a:cs typeface="Arial"/>
                  <a:sym typeface="Arial"/>
                </a:rPr>
                <a:t>:</a:t>
              </a:r>
              <a:endParaRPr/>
            </a:p>
            <a:p>
              <a:pPr marL="0" marR="0" lvl="0" indent="0" algn="ctr" rtl="0">
                <a:lnSpc>
                  <a:spcPct val="90000"/>
                </a:lnSpc>
                <a:spcBef>
                  <a:spcPts val="595"/>
                </a:spcBef>
                <a:spcAft>
                  <a:spcPts val="0"/>
                </a:spcAft>
                <a:buClr>
                  <a:srgbClr val="FFFFFF"/>
                </a:buClr>
                <a:buSzPts val="1700"/>
                <a:buFont typeface="Arial"/>
                <a:buNone/>
              </a:pPr>
              <a:r>
                <a:rPr lang="en" sz="1700">
                  <a:solidFill>
                    <a:srgbClr val="FFFFFF"/>
                  </a:solidFill>
                  <a:latin typeface="Arial"/>
                  <a:ea typeface="Arial"/>
                  <a:cs typeface="Arial"/>
                  <a:sym typeface="Arial"/>
                </a:rPr>
                <a:t>Estación solar</a:t>
              </a:r>
              <a:endParaRPr/>
            </a:p>
          </p:txBody>
        </p:sp>
        <p:sp>
          <p:nvSpPr>
            <p:cNvPr id="299" name="Google Shape;299;p39"/>
            <p:cNvSpPr/>
            <p:nvPr/>
          </p:nvSpPr>
          <p:spPr>
            <a:xfrm>
              <a:off x="362045" y="2195772"/>
              <a:ext cx="2727000" cy="12993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9"/>
            <p:cNvSpPr txBox="1"/>
            <p:nvPr/>
          </p:nvSpPr>
          <p:spPr>
            <a:xfrm>
              <a:off x="400099" y="2233826"/>
              <a:ext cx="2651100" cy="1223100"/>
            </a:xfrm>
            <a:prstGeom prst="rect">
              <a:avLst/>
            </a:prstGeom>
            <a:noFill/>
            <a:ln>
              <a:noFill/>
            </a:ln>
          </p:spPr>
          <p:txBody>
            <a:bodyPr spcFirstLastPara="1" wrap="square" lIns="43175" tIns="32375" rIns="43175" bIns="32375" anchor="ctr" anchorCtr="0">
              <a:noAutofit/>
            </a:bodyPr>
            <a:lstStyle/>
            <a:p>
              <a:pPr marL="0" marR="0" lvl="0" indent="0" algn="ctr" rtl="0">
                <a:lnSpc>
                  <a:spcPct val="90000"/>
                </a:lnSpc>
                <a:spcBef>
                  <a:spcPts val="0"/>
                </a:spcBef>
                <a:spcAft>
                  <a:spcPts val="0"/>
                </a:spcAft>
                <a:buClr>
                  <a:srgbClr val="FFFFFF"/>
                </a:buClr>
                <a:buSzPts val="1700"/>
                <a:buFont typeface="Arial"/>
                <a:buNone/>
              </a:pPr>
              <a:r>
                <a:rPr lang="en" sz="1700" b="1">
                  <a:solidFill>
                    <a:srgbClr val="FFFFFF"/>
                  </a:solidFill>
                  <a:latin typeface="Arial"/>
                  <a:ea typeface="Arial"/>
                  <a:cs typeface="Arial"/>
                  <a:sym typeface="Arial"/>
                </a:rPr>
                <a:t>PROS</a:t>
              </a:r>
              <a:r>
                <a:rPr lang="en" sz="1700">
                  <a:solidFill>
                    <a:srgbClr val="FFFFFF"/>
                  </a:solidFill>
                  <a:latin typeface="Arial"/>
                  <a:ea typeface="Arial"/>
                  <a:cs typeface="Arial"/>
                  <a:sym typeface="Arial"/>
                </a:rPr>
                <a:t>: es la forma más precisa de conocer el recurso si se hace una buena mantención de los equipos</a:t>
              </a:r>
              <a:endParaRPr/>
            </a:p>
          </p:txBody>
        </p:sp>
        <p:sp>
          <p:nvSpPr>
            <p:cNvPr id="301" name="Google Shape;301;p39"/>
            <p:cNvSpPr/>
            <p:nvPr/>
          </p:nvSpPr>
          <p:spPr>
            <a:xfrm>
              <a:off x="362051" y="3688176"/>
              <a:ext cx="2727000" cy="15117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9"/>
            <p:cNvSpPr txBox="1"/>
            <p:nvPr/>
          </p:nvSpPr>
          <p:spPr>
            <a:xfrm>
              <a:off x="397413" y="3723569"/>
              <a:ext cx="2656200" cy="1511700"/>
            </a:xfrm>
            <a:prstGeom prst="rect">
              <a:avLst/>
            </a:prstGeom>
            <a:noFill/>
            <a:ln>
              <a:noFill/>
            </a:ln>
          </p:spPr>
          <p:txBody>
            <a:bodyPr spcFirstLastPara="1" wrap="square" lIns="43175" tIns="32375" rIns="43175" bIns="32375" anchor="ctr" anchorCtr="0">
              <a:noAutofit/>
            </a:bodyPr>
            <a:lstStyle/>
            <a:p>
              <a:pPr marL="0" marR="0" lvl="0" indent="0" algn="ctr" rtl="0">
                <a:lnSpc>
                  <a:spcPct val="90000"/>
                </a:lnSpc>
                <a:spcBef>
                  <a:spcPts val="0"/>
                </a:spcBef>
                <a:spcAft>
                  <a:spcPts val="0"/>
                </a:spcAft>
                <a:buClr>
                  <a:srgbClr val="FFFFFF"/>
                </a:buClr>
                <a:buSzPts val="1700"/>
                <a:buFont typeface="Arial"/>
                <a:buNone/>
              </a:pPr>
              <a:r>
                <a:rPr lang="en" sz="1700" b="1">
                  <a:solidFill>
                    <a:srgbClr val="FFFFFF"/>
                  </a:solidFill>
                  <a:latin typeface="Arial"/>
                  <a:ea typeface="Arial"/>
                  <a:cs typeface="Arial"/>
                  <a:sym typeface="Arial"/>
                </a:rPr>
                <a:t>CONTRAS</a:t>
              </a:r>
              <a:r>
                <a:rPr lang="en" sz="1700">
                  <a:solidFill>
                    <a:srgbClr val="FFFFFF"/>
                  </a:solidFill>
                  <a:latin typeface="Arial"/>
                  <a:ea typeface="Arial"/>
                  <a:cs typeface="Arial"/>
                  <a:sym typeface="Arial"/>
                </a:rPr>
                <a:t>:  Requiere mucho tiempo de datos para conocer la variabilidad del recurso.</a:t>
              </a:r>
              <a:endParaRPr sz="1700">
                <a:solidFill>
                  <a:srgbClr val="FFFFFF"/>
                </a:solidFill>
                <a:latin typeface="Arial"/>
                <a:ea typeface="Arial"/>
                <a:cs typeface="Arial"/>
                <a:sym typeface="Arial"/>
              </a:endParaRPr>
            </a:p>
            <a:p>
              <a:pPr marL="0" marR="0" lvl="0" indent="0" algn="ctr" rtl="0">
                <a:lnSpc>
                  <a:spcPct val="90000"/>
                </a:lnSpc>
                <a:spcBef>
                  <a:spcPts val="0"/>
                </a:spcBef>
                <a:spcAft>
                  <a:spcPts val="0"/>
                </a:spcAft>
                <a:buClr>
                  <a:srgbClr val="FFFFFF"/>
                </a:buClr>
                <a:buSzPts val="1700"/>
                <a:buFont typeface="Arial"/>
                <a:buNone/>
              </a:pPr>
              <a:r>
                <a:rPr lang="en" sz="1700">
                  <a:solidFill>
                    <a:srgbClr val="FFFFFF"/>
                  </a:solidFill>
                </a:rPr>
                <a:t>Solo se obtiene 1 punto de información.</a:t>
              </a:r>
              <a:endParaRPr sz="1700">
                <a:solidFill>
                  <a:srgbClr val="FFFFFF"/>
                </a:solidFill>
              </a:endParaRPr>
            </a:p>
          </p:txBody>
        </p:sp>
        <p:sp>
          <p:nvSpPr>
            <p:cNvPr id="303" name="Google Shape;303;p39"/>
            <p:cNvSpPr/>
            <p:nvPr/>
          </p:nvSpPr>
          <p:spPr>
            <a:xfrm>
              <a:off x="3671599" y="0"/>
              <a:ext cx="3408900" cy="5344500"/>
            </a:xfrm>
            <a:prstGeom prst="roundRect">
              <a:avLst>
                <a:gd name="adj" fmla="val 0"/>
              </a:avLst>
            </a:prstGeom>
            <a:solidFill>
              <a:srgbClr val="C9D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9"/>
            <p:cNvSpPr txBox="1"/>
            <p:nvPr/>
          </p:nvSpPr>
          <p:spPr>
            <a:xfrm>
              <a:off x="3671606" y="4"/>
              <a:ext cx="3408900" cy="1086300"/>
            </a:xfrm>
            <a:prstGeom prst="rect">
              <a:avLst/>
            </a:prstGeom>
            <a:noFill/>
            <a:ln>
              <a:noFill/>
            </a:ln>
          </p:spPr>
          <p:txBody>
            <a:bodyPr spcFirstLastPara="1" wrap="square" lIns="190500" tIns="190500" rIns="190500" bIns="190500" anchor="ctr" anchorCtr="0">
              <a:noAutofit/>
            </a:bodyPr>
            <a:lstStyle/>
            <a:p>
              <a:pPr marL="0" marR="0" lvl="0" indent="0" algn="ctr" rtl="0">
                <a:lnSpc>
                  <a:spcPct val="90000"/>
                </a:lnSpc>
                <a:spcBef>
                  <a:spcPts val="0"/>
                </a:spcBef>
                <a:spcAft>
                  <a:spcPts val="0"/>
                </a:spcAft>
                <a:buClr>
                  <a:srgbClr val="000000"/>
                </a:buClr>
                <a:buSzPts val="5000"/>
                <a:buFont typeface="Arial"/>
                <a:buNone/>
              </a:pPr>
              <a:r>
                <a:rPr lang="en" sz="2800"/>
                <a:t>INDIRECTA</a:t>
              </a:r>
              <a:endParaRPr sz="2800"/>
            </a:p>
            <a:p>
              <a:pPr marL="0" marR="0" lvl="0" indent="0" algn="ctr" rtl="0">
                <a:lnSpc>
                  <a:spcPct val="90000"/>
                </a:lnSpc>
                <a:spcBef>
                  <a:spcPts val="0"/>
                </a:spcBef>
                <a:spcAft>
                  <a:spcPts val="0"/>
                </a:spcAft>
                <a:buClr>
                  <a:srgbClr val="000000"/>
                </a:buClr>
                <a:buSzPts val="5000"/>
                <a:buFont typeface="Arial"/>
                <a:buNone/>
              </a:pPr>
              <a:r>
                <a:rPr lang="en" sz="2800"/>
                <a:t>Satélites-</a:t>
              </a:r>
              <a:r>
                <a:rPr lang="en" sz="2800">
                  <a:solidFill>
                    <a:srgbClr val="000000"/>
                  </a:solidFill>
                  <a:latin typeface="Arial"/>
                  <a:ea typeface="Arial"/>
                  <a:cs typeface="Arial"/>
                  <a:sym typeface="Arial"/>
                </a:rPr>
                <a:t>Modelos</a:t>
              </a:r>
              <a:endParaRPr sz="2800"/>
            </a:p>
          </p:txBody>
        </p:sp>
        <p:sp>
          <p:nvSpPr>
            <p:cNvPr id="305" name="Google Shape;305;p39"/>
            <p:cNvSpPr/>
            <p:nvPr/>
          </p:nvSpPr>
          <p:spPr>
            <a:xfrm>
              <a:off x="3840071" y="1074994"/>
              <a:ext cx="3177600" cy="15951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9"/>
            <p:cNvSpPr txBox="1"/>
            <p:nvPr/>
          </p:nvSpPr>
          <p:spPr>
            <a:xfrm>
              <a:off x="3834887" y="1119326"/>
              <a:ext cx="3094200" cy="1453200"/>
            </a:xfrm>
            <a:prstGeom prst="rect">
              <a:avLst/>
            </a:prstGeom>
            <a:noFill/>
            <a:ln>
              <a:noFill/>
            </a:ln>
          </p:spPr>
          <p:txBody>
            <a:bodyPr spcFirstLastPara="1" wrap="square" lIns="43175" tIns="32375" rIns="43175" bIns="32375" anchor="ctr" anchorCtr="0">
              <a:noAutofit/>
            </a:bodyPr>
            <a:lstStyle/>
            <a:p>
              <a:pPr marL="0" marR="0" lvl="0" indent="0" algn="ctr" rtl="0">
                <a:lnSpc>
                  <a:spcPct val="90000"/>
                </a:lnSpc>
                <a:spcBef>
                  <a:spcPts val="0"/>
                </a:spcBef>
                <a:spcAft>
                  <a:spcPts val="0"/>
                </a:spcAft>
                <a:buClr>
                  <a:srgbClr val="FFFFFF"/>
                </a:buClr>
                <a:buSzPts val="1700"/>
                <a:buFont typeface="Arial"/>
                <a:buNone/>
              </a:pPr>
              <a:r>
                <a:rPr lang="en" sz="1700" b="1">
                  <a:solidFill>
                    <a:srgbClr val="FFFFFF"/>
                  </a:solidFill>
                  <a:latin typeface="Arial"/>
                  <a:ea typeface="Arial"/>
                  <a:cs typeface="Arial"/>
                  <a:sym typeface="Arial"/>
                </a:rPr>
                <a:t>Se necesita</a:t>
              </a:r>
              <a:r>
                <a:rPr lang="en" sz="1700">
                  <a:solidFill>
                    <a:srgbClr val="FFFFFF"/>
                  </a:solidFill>
                  <a:latin typeface="Arial"/>
                  <a:ea typeface="Arial"/>
                  <a:cs typeface="Arial"/>
                  <a:sym typeface="Arial"/>
                </a:rPr>
                <a:t>: </a:t>
              </a:r>
              <a:endParaRPr/>
            </a:p>
            <a:p>
              <a:pPr marL="0" marR="0" lvl="0" indent="0" algn="ctr" rtl="0">
                <a:lnSpc>
                  <a:spcPct val="90000"/>
                </a:lnSpc>
                <a:spcBef>
                  <a:spcPts val="595"/>
                </a:spcBef>
                <a:spcAft>
                  <a:spcPts val="0"/>
                </a:spcAft>
                <a:buClr>
                  <a:srgbClr val="FFFFFF"/>
                </a:buClr>
                <a:buSzPts val="1700"/>
                <a:buFont typeface="Arial"/>
                <a:buNone/>
              </a:pPr>
              <a:r>
                <a:rPr lang="en" sz="1700">
                  <a:solidFill>
                    <a:srgbClr val="FFFFFF"/>
                  </a:solidFill>
                  <a:latin typeface="Arial"/>
                  <a:ea typeface="Arial"/>
                  <a:cs typeface="Arial"/>
                  <a:sym typeface="Arial"/>
                </a:rPr>
                <a:t>Un buen modelo de transferencia radiativa. </a:t>
              </a:r>
              <a:endParaRPr/>
            </a:p>
            <a:p>
              <a:pPr marL="0" marR="0" lvl="0" indent="0" algn="ctr" rtl="0">
                <a:lnSpc>
                  <a:spcPct val="90000"/>
                </a:lnSpc>
                <a:spcBef>
                  <a:spcPts val="595"/>
                </a:spcBef>
                <a:spcAft>
                  <a:spcPts val="0"/>
                </a:spcAft>
                <a:buClr>
                  <a:srgbClr val="FFFFFF"/>
                </a:buClr>
                <a:buSzPts val="1700"/>
                <a:buFont typeface="Arial"/>
                <a:buNone/>
              </a:pPr>
              <a:r>
                <a:rPr lang="en" sz="1700">
                  <a:solidFill>
                    <a:srgbClr val="FFFFFF"/>
                  </a:solidFill>
                  <a:latin typeface="Arial"/>
                  <a:ea typeface="Arial"/>
                  <a:cs typeface="Arial"/>
                  <a:sym typeface="Arial"/>
                </a:rPr>
                <a:t>Buenos datos sobre la composición de la atmósfera.</a:t>
              </a:r>
              <a:endParaRPr/>
            </a:p>
          </p:txBody>
        </p:sp>
        <p:sp>
          <p:nvSpPr>
            <p:cNvPr id="307" name="Google Shape;307;p39"/>
            <p:cNvSpPr/>
            <p:nvPr/>
          </p:nvSpPr>
          <p:spPr>
            <a:xfrm>
              <a:off x="3840093" y="2773135"/>
              <a:ext cx="3177600" cy="9315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9"/>
            <p:cNvSpPr txBox="1"/>
            <p:nvPr/>
          </p:nvSpPr>
          <p:spPr>
            <a:xfrm>
              <a:off x="3867373" y="2800415"/>
              <a:ext cx="3123000" cy="876900"/>
            </a:xfrm>
            <a:prstGeom prst="rect">
              <a:avLst/>
            </a:prstGeom>
            <a:noFill/>
            <a:ln>
              <a:noFill/>
            </a:ln>
          </p:spPr>
          <p:txBody>
            <a:bodyPr spcFirstLastPara="1" wrap="square" lIns="43175" tIns="32375" rIns="43175" bIns="32375" anchor="ctr" anchorCtr="0">
              <a:noAutofit/>
            </a:bodyPr>
            <a:lstStyle/>
            <a:p>
              <a:pPr marL="0" marR="0" lvl="0" indent="0" algn="ctr" rtl="0">
                <a:lnSpc>
                  <a:spcPct val="90000"/>
                </a:lnSpc>
                <a:spcBef>
                  <a:spcPts val="0"/>
                </a:spcBef>
                <a:spcAft>
                  <a:spcPts val="0"/>
                </a:spcAft>
                <a:buClr>
                  <a:srgbClr val="FFFFFF"/>
                </a:buClr>
                <a:buSzPts val="1700"/>
                <a:buFont typeface="Arial"/>
                <a:buNone/>
              </a:pPr>
              <a:r>
                <a:rPr lang="en" sz="1700" b="1">
                  <a:solidFill>
                    <a:srgbClr val="FFFFFF"/>
                  </a:solidFill>
                  <a:latin typeface="Arial"/>
                  <a:ea typeface="Arial"/>
                  <a:cs typeface="Arial"/>
                  <a:sym typeface="Arial"/>
                </a:rPr>
                <a:t>PROS</a:t>
              </a:r>
              <a:r>
                <a:rPr lang="en" sz="1700">
                  <a:solidFill>
                    <a:srgbClr val="FFFFFF"/>
                  </a:solidFill>
                  <a:latin typeface="Arial"/>
                  <a:ea typeface="Arial"/>
                  <a:cs typeface="Arial"/>
                  <a:sym typeface="Arial"/>
                </a:rPr>
                <a:t>: se puede obtener la radiación para largos períodos de tiempo y en muchos sitios.</a:t>
              </a:r>
              <a:endParaRPr/>
            </a:p>
          </p:txBody>
        </p:sp>
        <p:sp>
          <p:nvSpPr>
            <p:cNvPr id="309" name="Google Shape;309;p39"/>
            <p:cNvSpPr/>
            <p:nvPr/>
          </p:nvSpPr>
          <p:spPr>
            <a:xfrm>
              <a:off x="3840071" y="3853270"/>
              <a:ext cx="3177600" cy="12993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9"/>
            <p:cNvSpPr txBox="1"/>
            <p:nvPr/>
          </p:nvSpPr>
          <p:spPr>
            <a:xfrm>
              <a:off x="3871892" y="3885084"/>
              <a:ext cx="3114000" cy="1207500"/>
            </a:xfrm>
            <a:prstGeom prst="rect">
              <a:avLst/>
            </a:prstGeom>
            <a:noFill/>
            <a:ln>
              <a:noFill/>
            </a:ln>
          </p:spPr>
          <p:txBody>
            <a:bodyPr spcFirstLastPara="1" wrap="square" lIns="43175" tIns="32375" rIns="43175" bIns="32375" anchor="ctr" anchorCtr="0">
              <a:noAutofit/>
            </a:bodyPr>
            <a:lstStyle/>
            <a:p>
              <a:pPr marL="0" marR="0" lvl="0" indent="0" algn="ctr" rtl="0">
                <a:lnSpc>
                  <a:spcPct val="90000"/>
                </a:lnSpc>
                <a:spcBef>
                  <a:spcPts val="0"/>
                </a:spcBef>
                <a:spcAft>
                  <a:spcPts val="0"/>
                </a:spcAft>
                <a:buClr>
                  <a:srgbClr val="FFFFFF"/>
                </a:buClr>
                <a:buSzPts val="1700"/>
                <a:buFont typeface="Arial"/>
                <a:buNone/>
              </a:pPr>
              <a:r>
                <a:rPr lang="en" sz="1700" b="1">
                  <a:solidFill>
                    <a:srgbClr val="FFFFFF"/>
                  </a:solidFill>
                  <a:latin typeface="Arial"/>
                  <a:ea typeface="Arial"/>
                  <a:cs typeface="Arial"/>
                  <a:sym typeface="Arial"/>
                </a:rPr>
                <a:t>CONTRAS</a:t>
              </a:r>
              <a:r>
                <a:rPr lang="en" sz="1700">
                  <a:solidFill>
                    <a:srgbClr val="FFFFFF"/>
                  </a:solidFill>
                  <a:latin typeface="Arial"/>
                  <a:ea typeface="Arial"/>
                  <a:cs typeface="Arial"/>
                  <a:sym typeface="Arial"/>
                </a:rPr>
                <a:t>: se requiere de algunas mediciones para validar los resultados. Siempre existirá algún grado de incertidumbre.</a:t>
              </a:r>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3200"/>
              <a:buFont typeface="Arial"/>
              <a:buNone/>
            </a:pPr>
            <a:r>
              <a:rPr lang="en" sz="3200">
                <a:latin typeface="Calibri"/>
                <a:ea typeface="Calibri"/>
                <a:cs typeface="Calibri"/>
                <a:sym typeface="Calibri"/>
              </a:rPr>
              <a:t>Instrumentos que miden la radiación solar</a:t>
            </a:r>
            <a:endParaRPr sz="1400"/>
          </a:p>
          <a:p>
            <a:pPr marL="0" lvl="0" indent="0" algn="l" rtl="0">
              <a:spcBef>
                <a:spcPts val="0"/>
              </a:spcBef>
              <a:spcAft>
                <a:spcPts val="0"/>
              </a:spcAft>
              <a:buNone/>
            </a:pPr>
            <a:endParaRPr/>
          </a:p>
        </p:txBody>
      </p:sp>
      <p:sp>
        <p:nvSpPr>
          <p:cNvPr id="316" name="Google Shape;316;p40"/>
          <p:cNvSpPr txBox="1">
            <a:spLocks noGrp="1"/>
          </p:cNvSpPr>
          <p:nvPr>
            <p:ph type="body" idx="1"/>
          </p:nvPr>
        </p:nvSpPr>
        <p:spPr>
          <a:xfrm>
            <a:off x="311700" y="725875"/>
            <a:ext cx="5362800" cy="490200"/>
          </a:xfrm>
          <a:prstGeom prst="rect">
            <a:avLst/>
          </a:prstGeom>
        </p:spPr>
        <p:txBody>
          <a:bodyPr spcFirstLastPara="1" wrap="square" lIns="91425" tIns="91425" rIns="91425" bIns="91425" anchor="t" anchorCtr="0">
            <a:noAutofit/>
          </a:bodyPr>
          <a:lstStyle/>
          <a:p>
            <a:pPr marL="0" lvl="0" indent="0" algn="l" rtl="0">
              <a:lnSpc>
                <a:spcPct val="100000"/>
              </a:lnSpc>
              <a:spcBef>
                <a:spcPts val="480"/>
              </a:spcBef>
              <a:spcAft>
                <a:spcPts val="0"/>
              </a:spcAft>
              <a:buNone/>
            </a:pPr>
            <a:r>
              <a:rPr lang="en" sz="1900" b="1">
                <a:solidFill>
                  <a:schemeClr val="dk1"/>
                </a:solidFill>
                <a:latin typeface="Calibri"/>
                <a:ea typeface="Calibri"/>
                <a:cs typeface="Calibri"/>
                <a:sym typeface="Calibri"/>
              </a:rPr>
              <a:t>Piranómetro</a:t>
            </a:r>
            <a:r>
              <a:rPr lang="en" sz="1900">
                <a:solidFill>
                  <a:schemeClr val="dk1"/>
                </a:solidFill>
                <a:latin typeface="Calibri"/>
                <a:ea typeface="Calibri"/>
                <a:cs typeface="Calibri"/>
                <a:sym typeface="Calibri"/>
              </a:rPr>
              <a:t>: Mide la </a:t>
            </a:r>
            <a:r>
              <a:rPr lang="en" sz="1900">
                <a:solidFill>
                  <a:srgbClr val="F96A1B"/>
                </a:solidFill>
                <a:latin typeface="Calibri"/>
                <a:ea typeface="Calibri"/>
                <a:cs typeface="Calibri"/>
                <a:sym typeface="Calibri"/>
              </a:rPr>
              <a:t>radiación global</a:t>
            </a:r>
            <a:r>
              <a:rPr lang="en" sz="1900">
                <a:solidFill>
                  <a:schemeClr val="dk1"/>
                </a:solidFill>
                <a:latin typeface="Calibri"/>
                <a:ea typeface="Calibri"/>
                <a:cs typeface="Calibri"/>
                <a:sym typeface="Calibri"/>
              </a:rPr>
              <a:t>. </a:t>
            </a:r>
            <a:endParaRPr sz="1900">
              <a:solidFill>
                <a:schemeClr val="dk1"/>
              </a:solidFill>
              <a:latin typeface="Calibri"/>
              <a:ea typeface="Calibri"/>
              <a:cs typeface="Calibri"/>
              <a:sym typeface="Calibri"/>
            </a:endParaRPr>
          </a:p>
          <a:p>
            <a:pPr marL="0" lvl="0" indent="0" algn="l" rtl="0">
              <a:spcBef>
                <a:spcPts val="0"/>
              </a:spcBef>
              <a:spcAft>
                <a:spcPts val="1600"/>
              </a:spcAft>
              <a:buNone/>
            </a:pPr>
            <a:endParaRPr sz="1900"/>
          </a:p>
        </p:txBody>
      </p:sp>
      <p:pic>
        <p:nvPicPr>
          <p:cNvPr id="317" name="Google Shape;317;p40"/>
          <p:cNvPicPr preferRelativeResize="0"/>
          <p:nvPr/>
        </p:nvPicPr>
        <p:blipFill rotWithShape="1">
          <a:blip r:embed="rId3">
            <a:alphaModFix/>
          </a:blip>
          <a:srcRect t="-5220" b="5219"/>
          <a:stretch/>
        </p:blipFill>
        <p:spPr>
          <a:xfrm>
            <a:off x="926702" y="2460803"/>
            <a:ext cx="3000900" cy="2125732"/>
          </a:xfrm>
          <a:prstGeom prst="rect">
            <a:avLst/>
          </a:prstGeom>
          <a:noFill/>
          <a:ln>
            <a:noFill/>
          </a:ln>
        </p:spPr>
      </p:pic>
      <p:pic>
        <p:nvPicPr>
          <p:cNvPr id="318" name="Google Shape;318;p40"/>
          <p:cNvPicPr preferRelativeResize="0"/>
          <p:nvPr/>
        </p:nvPicPr>
        <p:blipFill rotWithShape="1">
          <a:blip r:embed="rId4">
            <a:alphaModFix/>
          </a:blip>
          <a:srcRect l="26218" t="22320" r="29717" b="17806"/>
          <a:stretch/>
        </p:blipFill>
        <p:spPr>
          <a:xfrm>
            <a:off x="5226197" y="2278175"/>
            <a:ext cx="2846874" cy="2578912"/>
          </a:xfrm>
          <a:prstGeom prst="rect">
            <a:avLst/>
          </a:prstGeom>
          <a:noFill/>
          <a:ln>
            <a:noFill/>
          </a:ln>
        </p:spPr>
      </p:pic>
      <p:sp>
        <p:nvSpPr>
          <p:cNvPr id="319" name="Google Shape;319;p40"/>
          <p:cNvSpPr txBox="1"/>
          <p:nvPr/>
        </p:nvSpPr>
        <p:spPr>
          <a:xfrm>
            <a:off x="311700" y="1369250"/>
            <a:ext cx="4260300" cy="3217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6550" algn="l" rtl="0">
              <a:spcBef>
                <a:spcPts val="48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300 a 3000 nm</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Funcionan con termopila</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Sensible al polvo acumulado</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Buen rendimiento en cielo con nubosidad </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320" name="Google Shape;320;p40"/>
          <p:cNvSpPr txBox="1"/>
          <p:nvPr/>
        </p:nvSpPr>
        <p:spPr>
          <a:xfrm>
            <a:off x="4594200" y="1369250"/>
            <a:ext cx="4071600" cy="32172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6550" algn="l" rtl="0">
              <a:spcBef>
                <a:spcPts val="48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400 a 1100 nm</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Funcionan con sensor de silicona</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Poco sensible al polvo</a:t>
            </a:r>
            <a:endParaRPr sz="1700">
              <a:solidFill>
                <a:schemeClr val="dk1"/>
              </a:solidFill>
              <a:latin typeface="Calibri"/>
              <a:ea typeface="Calibri"/>
              <a:cs typeface="Calibri"/>
              <a:sym typeface="Calibri"/>
            </a:endParaRPr>
          </a:p>
          <a:p>
            <a:pPr marL="457200" lvl="0" indent="-336550" algn="l" rtl="0">
              <a:spcBef>
                <a:spcPts val="0"/>
              </a:spcBef>
              <a:spcAft>
                <a:spcPts val="0"/>
              </a:spcAft>
              <a:buClr>
                <a:schemeClr val="dk1"/>
              </a:buClr>
              <a:buSzPts val="1700"/>
              <a:buFont typeface="Calibri"/>
              <a:buChar char="●"/>
            </a:pPr>
            <a:r>
              <a:rPr lang="en" sz="1700">
                <a:solidFill>
                  <a:schemeClr val="dk1"/>
                </a:solidFill>
                <a:latin typeface="Calibri"/>
                <a:ea typeface="Calibri"/>
                <a:cs typeface="Calibri"/>
                <a:sym typeface="Calibri"/>
              </a:rPr>
              <a:t>Mayor incertidumbre en cielo con nubosidad</a:t>
            </a:r>
            <a:endParaRPr sz="17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1"/>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200">
                <a:latin typeface="Calibri"/>
                <a:ea typeface="Calibri"/>
                <a:cs typeface="Calibri"/>
                <a:sym typeface="Calibri"/>
              </a:rPr>
              <a:t>Instrumentos que miden la radiación solar</a:t>
            </a:r>
            <a:endParaRPr/>
          </a:p>
        </p:txBody>
      </p:sp>
      <p:sp>
        <p:nvSpPr>
          <p:cNvPr id="326" name="Google Shape;326;p41"/>
          <p:cNvSpPr txBox="1">
            <a:spLocks noGrp="1"/>
          </p:cNvSpPr>
          <p:nvPr>
            <p:ph type="body" idx="1"/>
          </p:nvPr>
        </p:nvSpPr>
        <p:spPr>
          <a:xfrm>
            <a:off x="311700" y="733250"/>
            <a:ext cx="4622100" cy="38652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480"/>
              </a:spcBef>
              <a:spcAft>
                <a:spcPts val="0"/>
              </a:spcAft>
              <a:buNone/>
            </a:pPr>
            <a:r>
              <a:rPr lang="en" sz="1900" b="1">
                <a:solidFill>
                  <a:schemeClr val="dk1"/>
                </a:solidFill>
                <a:latin typeface="Calibri"/>
                <a:ea typeface="Calibri"/>
                <a:cs typeface="Calibri"/>
                <a:sym typeface="Calibri"/>
              </a:rPr>
              <a:t>Pirheliómetro</a:t>
            </a:r>
            <a:r>
              <a:rPr lang="en" sz="1900">
                <a:solidFill>
                  <a:schemeClr val="dk1"/>
                </a:solidFill>
                <a:latin typeface="Calibri"/>
                <a:ea typeface="Calibri"/>
                <a:cs typeface="Calibri"/>
                <a:sym typeface="Calibri"/>
              </a:rPr>
              <a:t>: mide la </a:t>
            </a:r>
            <a:r>
              <a:rPr lang="en" sz="1900">
                <a:solidFill>
                  <a:srgbClr val="F96A1B"/>
                </a:solidFill>
                <a:latin typeface="Calibri"/>
                <a:ea typeface="Calibri"/>
                <a:cs typeface="Calibri"/>
                <a:sym typeface="Calibri"/>
              </a:rPr>
              <a:t>radiación directa</a:t>
            </a:r>
            <a:endParaRPr sz="1900">
              <a:solidFill>
                <a:srgbClr val="F96A1B"/>
              </a:solidFill>
              <a:latin typeface="Calibri"/>
              <a:ea typeface="Calibri"/>
              <a:cs typeface="Calibri"/>
              <a:sym typeface="Calibri"/>
            </a:endParaRPr>
          </a:p>
          <a:p>
            <a:pPr marL="0" lvl="0" indent="0" algn="l" rtl="0">
              <a:lnSpc>
                <a:spcPct val="100000"/>
              </a:lnSpc>
              <a:spcBef>
                <a:spcPts val="480"/>
              </a:spcBef>
              <a:spcAft>
                <a:spcPts val="0"/>
              </a:spcAft>
              <a:buNone/>
            </a:pPr>
            <a:endParaRPr sz="1900">
              <a:solidFill>
                <a:srgbClr val="F96A1B"/>
              </a:solidFill>
              <a:latin typeface="Calibri"/>
              <a:ea typeface="Calibri"/>
              <a:cs typeface="Calibri"/>
              <a:sym typeface="Calibri"/>
            </a:endParaRPr>
          </a:p>
          <a:p>
            <a:pPr marL="457200" lvl="0" indent="-349250" algn="l" rtl="0">
              <a:lnSpc>
                <a:spcPct val="100000"/>
              </a:lnSpc>
              <a:spcBef>
                <a:spcPts val="48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Su funcionamiento es idéntico al del piranómetro, pero está limitado a un campo de visión de 5, que es lo que mide la circunferencia solar en el cielo. </a:t>
            </a:r>
            <a:endParaRPr sz="1900">
              <a:solidFill>
                <a:schemeClr val="dk1"/>
              </a:solidFill>
              <a:latin typeface="Calibri"/>
              <a:ea typeface="Calibri"/>
              <a:cs typeface="Calibri"/>
              <a:sym typeface="Calibri"/>
            </a:endParaRPr>
          </a:p>
          <a:p>
            <a:pPr marL="0" lvl="0" indent="0" algn="l" rtl="0">
              <a:lnSpc>
                <a:spcPct val="100000"/>
              </a:lnSpc>
              <a:spcBef>
                <a:spcPts val="480"/>
              </a:spcBef>
              <a:spcAft>
                <a:spcPts val="0"/>
              </a:spcAft>
              <a:buNone/>
            </a:pPr>
            <a:endParaRPr sz="1900">
              <a:solidFill>
                <a:schemeClr val="dk1"/>
              </a:solidFill>
              <a:latin typeface="Calibri"/>
              <a:ea typeface="Calibri"/>
              <a:cs typeface="Calibri"/>
              <a:sym typeface="Calibri"/>
            </a:endParaRPr>
          </a:p>
          <a:p>
            <a:pPr marL="457200" lvl="0" indent="-349250" algn="l" rtl="0">
              <a:lnSpc>
                <a:spcPct val="100000"/>
              </a:lnSpc>
              <a:spcBef>
                <a:spcPts val="48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Requiere ser acoplado a un sistema móvil que siga la trayectoria del Sol en el cielo a través del día (“Sun Trackers”). </a:t>
            </a:r>
            <a:endParaRPr sz="1900">
              <a:solidFill>
                <a:schemeClr val="dk1"/>
              </a:solidFill>
            </a:endParaRPr>
          </a:p>
          <a:p>
            <a:pPr marL="0" lvl="0" indent="0" algn="l" rtl="0">
              <a:spcBef>
                <a:spcPts val="0"/>
              </a:spcBef>
              <a:spcAft>
                <a:spcPts val="1600"/>
              </a:spcAft>
              <a:buNone/>
            </a:pPr>
            <a:endParaRPr/>
          </a:p>
        </p:txBody>
      </p:sp>
      <p:pic>
        <p:nvPicPr>
          <p:cNvPr id="327" name="Google Shape;327;p41"/>
          <p:cNvPicPr preferRelativeResize="0"/>
          <p:nvPr/>
        </p:nvPicPr>
        <p:blipFill rotWithShape="1">
          <a:blip r:embed="rId3">
            <a:alphaModFix/>
          </a:blip>
          <a:srcRect t="21044" b="25269"/>
          <a:stretch/>
        </p:blipFill>
        <p:spPr>
          <a:xfrm>
            <a:off x="5229675" y="1649275"/>
            <a:ext cx="3732175" cy="1844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231713"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8000"/>
                </a:solidFill>
              </a:rPr>
              <a:t>Introducción</a:t>
            </a:r>
            <a:endParaRPr>
              <a:solidFill>
                <a:srgbClr val="008000"/>
              </a:solidFill>
            </a:endParaRPr>
          </a:p>
        </p:txBody>
      </p:sp>
      <p:pic>
        <p:nvPicPr>
          <p:cNvPr id="70" name="Google Shape;70;p15"/>
          <p:cNvPicPr preferRelativeResize="0"/>
          <p:nvPr/>
        </p:nvPicPr>
        <p:blipFill rotWithShape="1">
          <a:blip r:embed="rId3">
            <a:alphaModFix/>
          </a:blip>
          <a:srcRect/>
          <a:stretch/>
        </p:blipFill>
        <p:spPr>
          <a:xfrm>
            <a:off x="631025" y="1152476"/>
            <a:ext cx="5583749" cy="3507725"/>
          </a:xfrm>
          <a:prstGeom prst="rect">
            <a:avLst/>
          </a:prstGeom>
          <a:noFill/>
          <a:ln>
            <a:noFill/>
          </a:ln>
        </p:spPr>
      </p:pic>
      <p:pic>
        <p:nvPicPr>
          <p:cNvPr id="71" name="Google Shape;71;p15"/>
          <p:cNvPicPr preferRelativeResize="0"/>
          <p:nvPr/>
        </p:nvPicPr>
        <p:blipFill>
          <a:blip r:embed="rId4">
            <a:alphaModFix/>
          </a:blip>
          <a:stretch>
            <a:fillRect/>
          </a:stretch>
        </p:blipFill>
        <p:spPr>
          <a:xfrm>
            <a:off x="6365313" y="264125"/>
            <a:ext cx="2466975" cy="1847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Calibri"/>
                <a:ea typeface="Calibri"/>
                <a:cs typeface="Calibri"/>
                <a:sym typeface="Calibri"/>
              </a:rPr>
              <a:t>Instrumentos que miden la radiación solar</a:t>
            </a:r>
            <a:endParaRPr/>
          </a:p>
        </p:txBody>
      </p:sp>
      <p:sp>
        <p:nvSpPr>
          <p:cNvPr id="333" name="Google Shape;333;p42"/>
          <p:cNvSpPr txBox="1">
            <a:spLocks noGrp="1"/>
          </p:cNvSpPr>
          <p:nvPr>
            <p:ph type="body" idx="1"/>
          </p:nvPr>
        </p:nvSpPr>
        <p:spPr>
          <a:xfrm>
            <a:off x="311700" y="733250"/>
            <a:ext cx="5976600" cy="3725400"/>
          </a:xfrm>
          <a:prstGeom prst="rect">
            <a:avLst/>
          </a:prstGeom>
        </p:spPr>
        <p:txBody>
          <a:bodyPr spcFirstLastPara="1" wrap="square" lIns="91425" tIns="91425" rIns="91425" bIns="91425" anchor="t" anchorCtr="0">
            <a:noAutofit/>
          </a:bodyPr>
          <a:lstStyle/>
          <a:p>
            <a:pPr marL="0" lvl="0" indent="0" algn="l" rtl="0">
              <a:lnSpc>
                <a:spcPct val="100000"/>
              </a:lnSpc>
              <a:spcBef>
                <a:spcPts val="480"/>
              </a:spcBef>
              <a:spcAft>
                <a:spcPts val="0"/>
              </a:spcAft>
              <a:buNone/>
            </a:pPr>
            <a:r>
              <a:rPr lang="en" sz="1900" b="1">
                <a:solidFill>
                  <a:schemeClr val="dk1"/>
                </a:solidFill>
                <a:latin typeface="Calibri"/>
                <a:ea typeface="Calibri"/>
                <a:cs typeface="Calibri"/>
                <a:sym typeface="Calibri"/>
              </a:rPr>
              <a:t>Sistema de Sombra</a:t>
            </a:r>
            <a:r>
              <a:rPr lang="en" sz="1900">
                <a:solidFill>
                  <a:schemeClr val="dk1"/>
                </a:solidFill>
                <a:latin typeface="Calibri"/>
                <a:ea typeface="Calibri"/>
                <a:cs typeface="Calibri"/>
                <a:sym typeface="Calibri"/>
              </a:rPr>
              <a:t>: </a:t>
            </a:r>
            <a:endParaRPr sz="1900">
              <a:solidFill>
                <a:schemeClr val="dk1"/>
              </a:solidFill>
            </a:endParaRPr>
          </a:p>
          <a:p>
            <a:pPr marL="457200" lvl="0" indent="-349250" algn="l" rtl="0">
              <a:lnSpc>
                <a:spcPct val="100000"/>
              </a:lnSpc>
              <a:spcBef>
                <a:spcPts val="480"/>
              </a:spcBef>
              <a:spcAft>
                <a:spcPts val="0"/>
              </a:spcAft>
              <a:buSzPts val="1900"/>
              <a:buFont typeface="Calibri"/>
              <a:buChar char="●"/>
            </a:pPr>
            <a:r>
              <a:rPr lang="en" sz="1900">
                <a:solidFill>
                  <a:schemeClr val="dk1"/>
                </a:solidFill>
                <a:latin typeface="Calibri"/>
                <a:ea typeface="Calibri"/>
                <a:cs typeface="Calibri"/>
                <a:sym typeface="Calibri"/>
              </a:rPr>
              <a:t>Para estimar la </a:t>
            </a:r>
            <a:r>
              <a:rPr lang="en" sz="1900">
                <a:solidFill>
                  <a:srgbClr val="F96A1B"/>
                </a:solidFill>
                <a:latin typeface="Calibri"/>
                <a:ea typeface="Calibri"/>
                <a:cs typeface="Calibri"/>
                <a:sym typeface="Calibri"/>
              </a:rPr>
              <a:t>radiación difusa </a:t>
            </a:r>
            <a:r>
              <a:rPr lang="en" sz="1900">
                <a:solidFill>
                  <a:schemeClr val="dk1"/>
                </a:solidFill>
                <a:latin typeface="Calibri"/>
                <a:ea typeface="Calibri"/>
                <a:cs typeface="Calibri"/>
                <a:sym typeface="Calibri"/>
              </a:rPr>
              <a:t>se utiliza un piranómetro normal pero tapando la radiación directa del sol. </a:t>
            </a:r>
            <a:endParaRPr sz="1900">
              <a:solidFill>
                <a:schemeClr val="dk1"/>
              </a:solidFill>
              <a:latin typeface="Calibri"/>
              <a:ea typeface="Calibri"/>
              <a:cs typeface="Calibri"/>
              <a:sym typeface="Calibri"/>
            </a:endParaRPr>
          </a:p>
          <a:p>
            <a:pPr marL="457200" lvl="0" indent="-349250" algn="l" rtl="0">
              <a:lnSpc>
                <a:spcPct val="100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Se utilizan diferentes accesorios que dan sombra al instrumento, idealmente, tapando solo la circunferencia solar. </a:t>
            </a:r>
            <a:endParaRPr sz="1900">
              <a:solidFill>
                <a:schemeClr val="dk1"/>
              </a:solidFill>
              <a:latin typeface="Calibri"/>
              <a:ea typeface="Calibri"/>
              <a:cs typeface="Calibri"/>
              <a:sym typeface="Calibri"/>
            </a:endParaRPr>
          </a:p>
          <a:p>
            <a:pPr marL="914400" lvl="1" indent="-349250" algn="l" rtl="0">
              <a:lnSpc>
                <a:spcPct val="100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Anillos que se ajustan para que coincidan con la trayectoria del sol a lo largo del día.</a:t>
            </a:r>
            <a:endParaRPr sz="1900">
              <a:solidFill>
                <a:schemeClr val="dk1"/>
              </a:solidFill>
              <a:latin typeface="Calibri"/>
              <a:ea typeface="Calibri"/>
              <a:cs typeface="Calibri"/>
              <a:sym typeface="Calibri"/>
            </a:endParaRPr>
          </a:p>
          <a:p>
            <a:pPr marL="914400" lvl="1" indent="-349250" algn="l" rtl="0">
              <a:lnSpc>
                <a:spcPct val="100000"/>
              </a:lnSpc>
              <a:spcBef>
                <a:spcPts val="0"/>
              </a:spcBef>
              <a:spcAft>
                <a:spcPts val="0"/>
              </a:spcAft>
              <a:buClr>
                <a:schemeClr val="dk1"/>
              </a:buClr>
              <a:buSzPts val="1900"/>
              <a:buFont typeface="Calibri"/>
              <a:buChar char="○"/>
            </a:pPr>
            <a:r>
              <a:rPr lang="en" sz="1900">
                <a:solidFill>
                  <a:schemeClr val="dk1"/>
                </a:solidFill>
                <a:latin typeface="Calibri"/>
                <a:ea typeface="Calibri"/>
                <a:cs typeface="Calibri"/>
                <a:sym typeface="Calibri"/>
              </a:rPr>
              <a:t> Esferas que se acoplan a un sistema de seguimiento (Sun Tracker), que van moviéndose durante el día de acuerdo a la posición del sol.</a:t>
            </a:r>
            <a:endParaRPr sz="1900">
              <a:solidFill>
                <a:schemeClr val="dk1"/>
              </a:solidFill>
            </a:endParaRPr>
          </a:p>
          <a:p>
            <a:pPr marL="0" lvl="0" indent="0" algn="l" rtl="0">
              <a:lnSpc>
                <a:spcPct val="100000"/>
              </a:lnSpc>
              <a:spcBef>
                <a:spcPts val="48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pic>
        <p:nvPicPr>
          <p:cNvPr id="334" name="Google Shape;334;p42"/>
          <p:cNvPicPr preferRelativeResize="0"/>
          <p:nvPr/>
        </p:nvPicPr>
        <p:blipFill rotWithShape="1">
          <a:blip r:embed="rId3">
            <a:alphaModFix/>
          </a:blip>
          <a:srcRect/>
          <a:stretch/>
        </p:blipFill>
        <p:spPr>
          <a:xfrm>
            <a:off x="6288300" y="1240081"/>
            <a:ext cx="2855700" cy="266331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a:latin typeface="Calibri"/>
                <a:ea typeface="Calibri"/>
                <a:cs typeface="Calibri"/>
                <a:sym typeface="Calibri"/>
              </a:rPr>
              <a:t>Instrumentos que miden la radiación solar</a:t>
            </a:r>
            <a:endParaRPr/>
          </a:p>
        </p:txBody>
      </p:sp>
      <p:pic>
        <p:nvPicPr>
          <p:cNvPr id="340" name="Google Shape;340;p43" descr="http://www.kippzonen.com/data/uploads/product/04_Sun_Trackers_01_SOLYS_2_01_SOLYS_2.jpg"/>
          <p:cNvPicPr preferRelativeResize="0"/>
          <p:nvPr/>
        </p:nvPicPr>
        <p:blipFill rotWithShape="1">
          <a:blip r:embed="rId3">
            <a:alphaModFix/>
          </a:blip>
          <a:srcRect t="5476" b="7179"/>
          <a:stretch/>
        </p:blipFill>
        <p:spPr>
          <a:xfrm>
            <a:off x="3101425" y="838450"/>
            <a:ext cx="4854900" cy="4240551"/>
          </a:xfrm>
          <a:prstGeom prst="rect">
            <a:avLst/>
          </a:prstGeom>
          <a:noFill/>
          <a:ln>
            <a:noFill/>
          </a:ln>
        </p:spPr>
      </p:pic>
      <p:sp>
        <p:nvSpPr>
          <p:cNvPr id="341" name="Google Shape;341;p43"/>
          <p:cNvSpPr txBox="1"/>
          <p:nvPr/>
        </p:nvSpPr>
        <p:spPr>
          <a:xfrm>
            <a:off x="8723747" y="6081377"/>
            <a:ext cx="323400" cy="260700"/>
          </a:xfrm>
          <a:prstGeom prst="rect">
            <a:avLst/>
          </a:prstGeom>
          <a:solidFill>
            <a:srgbClr val="EDE9D0"/>
          </a:solid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en" sz="1000">
                <a:solidFill>
                  <a:srgbClr val="008000"/>
                </a:solidFill>
              </a:rPr>
              <a:t>31</a:t>
            </a:fld>
            <a:endParaRPr sz="1000">
              <a:solidFill>
                <a:srgbClr val="008000"/>
              </a:solidFill>
            </a:endParaRPr>
          </a:p>
        </p:txBody>
      </p:sp>
      <p:sp>
        <p:nvSpPr>
          <p:cNvPr id="342" name="Google Shape;342;p43"/>
          <p:cNvSpPr txBox="1"/>
          <p:nvPr/>
        </p:nvSpPr>
        <p:spPr>
          <a:xfrm>
            <a:off x="0" y="745875"/>
            <a:ext cx="3239100" cy="104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a:solidFill>
                  <a:srgbClr val="000000"/>
                </a:solidFill>
                <a:latin typeface="Calibri"/>
                <a:ea typeface="Calibri"/>
                <a:cs typeface="Calibri"/>
                <a:sym typeface="Calibri"/>
              </a:rPr>
              <a:t>Estación solar completa: </a:t>
            </a:r>
            <a:endParaRPr/>
          </a:p>
          <a:p>
            <a:pPr marL="342900" lvl="0" indent="-139700" algn="l" rtl="0">
              <a:spcBef>
                <a:spcPts val="640"/>
              </a:spcBef>
              <a:spcAft>
                <a:spcPts val="0"/>
              </a:spcAft>
              <a:buNone/>
            </a:pPr>
            <a:endParaRPr sz="3200">
              <a:solidFill>
                <a:srgbClr val="000000"/>
              </a:solidFill>
              <a:latin typeface="Calibri"/>
              <a:ea typeface="Calibri"/>
              <a:cs typeface="Calibri"/>
              <a:sym typeface="Calibri"/>
            </a:endParaRPr>
          </a:p>
          <a:p>
            <a:pPr marL="342900" lvl="0" indent="-139700" algn="l" rtl="0">
              <a:spcBef>
                <a:spcPts val="640"/>
              </a:spcBef>
              <a:spcAft>
                <a:spcPts val="0"/>
              </a:spcAft>
              <a:buNone/>
            </a:pPr>
            <a:endParaRPr sz="3200">
              <a:solidFill>
                <a:srgbClr val="000000"/>
              </a:solidFill>
              <a:latin typeface="Calibri"/>
              <a:ea typeface="Calibri"/>
              <a:cs typeface="Calibri"/>
              <a:sym typeface="Calibri"/>
            </a:endParaRPr>
          </a:p>
        </p:txBody>
      </p:sp>
      <p:cxnSp>
        <p:nvCxnSpPr>
          <p:cNvPr id="343" name="Google Shape;343;p43"/>
          <p:cNvCxnSpPr/>
          <p:nvPr/>
        </p:nvCxnSpPr>
        <p:spPr>
          <a:xfrm rot="10800000">
            <a:off x="6638875" y="3061000"/>
            <a:ext cx="699000" cy="27900"/>
          </a:xfrm>
          <a:prstGeom prst="straightConnector1">
            <a:avLst/>
          </a:prstGeom>
          <a:noFill/>
          <a:ln w="9525" cap="flat" cmpd="sng">
            <a:solidFill>
              <a:srgbClr val="FF0000"/>
            </a:solidFill>
            <a:prstDash val="solid"/>
            <a:round/>
            <a:headEnd type="none" w="med" len="med"/>
            <a:tailEnd type="triangle" w="med" len="med"/>
          </a:ln>
        </p:spPr>
      </p:cxnSp>
      <p:sp>
        <p:nvSpPr>
          <p:cNvPr id="344" name="Google Shape;344;p43"/>
          <p:cNvSpPr txBox="1"/>
          <p:nvPr/>
        </p:nvSpPr>
        <p:spPr>
          <a:xfrm>
            <a:off x="7337875" y="2977075"/>
            <a:ext cx="1230000" cy="419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pirheliómetro</a:t>
            </a:r>
            <a:endParaRPr/>
          </a:p>
        </p:txBody>
      </p:sp>
      <p:sp>
        <p:nvSpPr>
          <p:cNvPr id="345" name="Google Shape;345;p43"/>
          <p:cNvSpPr txBox="1"/>
          <p:nvPr/>
        </p:nvSpPr>
        <p:spPr>
          <a:xfrm>
            <a:off x="6638875" y="1453600"/>
            <a:ext cx="1230000" cy="419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t>piranómetros</a:t>
            </a:r>
            <a:endParaRPr/>
          </a:p>
        </p:txBody>
      </p:sp>
      <p:cxnSp>
        <p:nvCxnSpPr>
          <p:cNvPr id="346" name="Google Shape;346;p43"/>
          <p:cNvCxnSpPr>
            <a:stCxn id="345" idx="2"/>
          </p:cNvCxnSpPr>
          <p:nvPr/>
        </p:nvCxnSpPr>
        <p:spPr>
          <a:xfrm flipH="1">
            <a:off x="6680875" y="1873000"/>
            <a:ext cx="573000" cy="293400"/>
          </a:xfrm>
          <a:prstGeom prst="straightConnector1">
            <a:avLst/>
          </a:prstGeom>
          <a:noFill/>
          <a:ln w="9525" cap="flat" cmpd="sng">
            <a:solidFill>
              <a:srgbClr val="FF0000"/>
            </a:solidFill>
            <a:prstDash val="solid"/>
            <a:round/>
            <a:headEnd type="none" w="med" len="med"/>
            <a:tailEnd type="triangle" w="med" len="med"/>
          </a:ln>
        </p:spPr>
      </p:cxnSp>
      <p:cxnSp>
        <p:nvCxnSpPr>
          <p:cNvPr id="347" name="Google Shape;347;p43"/>
          <p:cNvCxnSpPr>
            <a:stCxn id="345" idx="2"/>
          </p:cNvCxnSpPr>
          <p:nvPr/>
        </p:nvCxnSpPr>
        <p:spPr>
          <a:xfrm flipH="1">
            <a:off x="7156075" y="1873000"/>
            <a:ext cx="97800" cy="335400"/>
          </a:xfrm>
          <a:prstGeom prst="straightConnector1">
            <a:avLst/>
          </a:prstGeom>
          <a:noFill/>
          <a:ln w="9525" cap="flat" cmpd="sng">
            <a:solidFill>
              <a:srgbClr val="FF0000"/>
            </a:solidFill>
            <a:prstDash val="solid"/>
            <a:round/>
            <a:headEnd type="none" w="med" len="med"/>
            <a:tailEnd type="triangle" w="med" len="med"/>
          </a:ln>
        </p:spPr>
      </p:cxnSp>
      <p:cxnSp>
        <p:nvCxnSpPr>
          <p:cNvPr id="348" name="Google Shape;348;p43"/>
          <p:cNvCxnSpPr/>
          <p:nvPr/>
        </p:nvCxnSpPr>
        <p:spPr>
          <a:xfrm rot="10800000" flipH="1">
            <a:off x="4975775" y="3508350"/>
            <a:ext cx="699000" cy="391200"/>
          </a:xfrm>
          <a:prstGeom prst="straightConnector1">
            <a:avLst/>
          </a:prstGeom>
          <a:noFill/>
          <a:ln w="9525" cap="flat" cmpd="sng">
            <a:solidFill>
              <a:srgbClr val="FF0000"/>
            </a:solidFill>
            <a:prstDash val="solid"/>
            <a:round/>
            <a:headEnd type="none" w="med" len="med"/>
            <a:tailEnd type="triangle" w="med" len="med"/>
          </a:ln>
        </p:spPr>
      </p:cxnSp>
      <p:sp>
        <p:nvSpPr>
          <p:cNvPr id="349" name="Google Shape;349;p43"/>
          <p:cNvSpPr txBox="1"/>
          <p:nvPr/>
        </p:nvSpPr>
        <p:spPr>
          <a:xfrm>
            <a:off x="3829675" y="3801725"/>
            <a:ext cx="1118100" cy="419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Sun tracker</a:t>
            </a:r>
            <a:endParaRPr/>
          </a:p>
        </p:txBody>
      </p:sp>
      <p:sp>
        <p:nvSpPr>
          <p:cNvPr id="350" name="Google Shape;350;p43"/>
          <p:cNvSpPr txBox="1"/>
          <p:nvPr/>
        </p:nvSpPr>
        <p:spPr>
          <a:xfrm>
            <a:off x="3130825" y="1104175"/>
            <a:ext cx="922500" cy="335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t>Sombra</a:t>
            </a:r>
            <a:endParaRPr/>
          </a:p>
        </p:txBody>
      </p:sp>
      <p:cxnSp>
        <p:nvCxnSpPr>
          <p:cNvPr id="351" name="Google Shape;351;p43"/>
          <p:cNvCxnSpPr>
            <a:stCxn id="350" idx="3"/>
          </p:cNvCxnSpPr>
          <p:nvPr/>
        </p:nvCxnSpPr>
        <p:spPr>
          <a:xfrm rot="10800000" flipH="1">
            <a:off x="4053325" y="1104175"/>
            <a:ext cx="964500" cy="167700"/>
          </a:xfrm>
          <a:prstGeom prst="straightConnector1">
            <a:avLst/>
          </a:prstGeom>
          <a:noFill/>
          <a:ln w="9525" cap="flat" cmpd="sng">
            <a:solidFill>
              <a:srgbClr val="FF0000"/>
            </a:solidFill>
            <a:prstDash val="solid"/>
            <a:round/>
            <a:headEnd type="none" w="med" len="med"/>
            <a:tailEnd type="triangle" w="med" len="med"/>
          </a:ln>
        </p:spPr>
      </p:cxnSp>
      <p:pic>
        <p:nvPicPr>
          <p:cNvPr id="352" name="Google Shape;352;p43"/>
          <p:cNvPicPr preferRelativeResize="0"/>
          <p:nvPr/>
        </p:nvPicPr>
        <p:blipFill>
          <a:blip r:embed="rId4">
            <a:alphaModFix/>
          </a:blip>
          <a:stretch>
            <a:fillRect/>
          </a:stretch>
        </p:blipFill>
        <p:spPr>
          <a:xfrm>
            <a:off x="110450" y="1676637"/>
            <a:ext cx="2796624" cy="27966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Problemas en las mediciones de la radiación</a:t>
            </a:r>
            <a:endParaRPr/>
          </a:p>
        </p:txBody>
      </p:sp>
      <p:sp>
        <p:nvSpPr>
          <p:cNvPr id="358" name="Google Shape;358;p44"/>
          <p:cNvSpPr txBox="1">
            <a:spLocks noGrp="1"/>
          </p:cNvSpPr>
          <p:nvPr>
            <p:ph type="body" idx="1"/>
          </p:nvPr>
        </p:nvSpPr>
        <p:spPr>
          <a:xfrm>
            <a:off x="311700" y="13810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59" name="Google Shape;359;p44"/>
          <p:cNvPicPr preferRelativeResize="0"/>
          <p:nvPr/>
        </p:nvPicPr>
        <p:blipFill>
          <a:blip r:embed="rId3">
            <a:alphaModFix/>
          </a:blip>
          <a:stretch>
            <a:fillRect/>
          </a:stretch>
        </p:blipFill>
        <p:spPr>
          <a:xfrm>
            <a:off x="3400025" y="909691"/>
            <a:ext cx="5485818" cy="3811575"/>
          </a:xfrm>
          <a:prstGeom prst="rect">
            <a:avLst/>
          </a:prstGeom>
          <a:noFill/>
          <a:ln>
            <a:noFill/>
          </a:ln>
        </p:spPr>
      </p:pic>
      <p:pic>
        <p:nvPicPr>
          <p:cNvPr id="360" name="Google Shape;360;p44"/>
          <p:cNvPicPr preferRelativeResize="0"/>
          <p:nvPr/>
        </p:nvPicPr>
        <p:blipFill rotWithShape="1">
          <a:blip r:embed="rId4">
            <a:alphaModFix/>
          </a:blip>
          <a:srcRect r="50872"/>
          <a:stretch/>
        </p:blipFill>
        <p:spPr>
          <a:xfrm>
            <a:off x="235500" y="985900"/>
            <a:ext cx="2756150" cy="1914525"/>
          </a:xfrm>
          <a:prstGeom prst="rect">
            <a:avLst/>
          </a:prstGeom>
          <a:noFill/>
          <a:ln>
            <a:noFill/>
          </a:ln>
        </p:spPr>
      </p:pic>
      <p:pic>
        <p:nvPicPr>
          <p:cNvPr id="361" name="Google Shape;361;p44"/>
          <p:cNvPicPr preferRelativeResize="0"/>
          <p:nvPr/>
        </p:nvPicPr>
        <p:blipFill rotWithShape="1">
          <a:blip r:embed="rId5">
            <a:alphaModFix/>
          </a:blip>
          <a:srcRect r="49026"/>
          <a:stretch/>
        </p:blipFill>
        <p:spPr>
          <a:xfrm>
            <a:off x="235500" y="2800350"/>
            <a:ext cx="2859725" cy="1952625"/>
          </a:xfrm>
          <a:prstGeom prst="rect">
            <a:avLst/>
          </a:prstGeom>
          <a:noFill/>
          <a:ln>
            <a:noFill/>
          </a:ln>
        </p:spPr>
      </p:pic>
      <p:sp>
        <p:nvSpPr>
          <p:cNvPr id="362" name="Google Shape;362;p44"/>
          <p:cNvSpPr/>
          <p:nvPr/>
        </p:nvSpPr>
        <p:spPr>
          <a:xfrm>
            <a:off x="139775" y="927450"/>
            <a:ext cx="3031800" cy="3811500"/>
          </a:xfrm>
          <a:prstGeom prst="rect">
            <a:avLst/>
          </a:prstGeom>
          <a:no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3" name="Google Shape;363;p44"/>
          <p:cNvCxnSpPr/>
          <p:nvPr/>
        </p:nvCxnSpPr>
        <p:spPr>
          <a:xfrm>
            <a:off x="559075" y="1151075"/>
            <a:ext cx="2362200" cy="153900"/>
          </a:xfrm>
          <a:prstGeom prst="straightConnector1">
            <a:avLst/>
          </a:prstGeom>
          <a:noFill/>
          <a:ln w="28575" cap="flat" cmpd="sng">
            <a:solidFill>
              <a:srgbClr val="FF0000"/>
            </a:solidFill>
            <a:prstDash val="solid"/>
            <a:round/>
            <a:headEnd type="none" w="med" len="med"/>
            <a:tailEnd type="none" w="med" len="med"/>
          </a:ln>
        </p:spPr>
      </p:cxnSp>
      <p:cxnSp>
        <p:nvCxnSpPr>
          <p:cNvPr id="364" name="Google Shape;364;p44"/>
          <p:cNvCxnSpPr/>
          <p:nvPr/>
        </p:nvCxnSpPr>
        <p:spPr>
          <a:xfrm rot="10800000" flipH="1">
            <a:off x="521013" y="2990025"/>
            <a:ext cx="2441100" cy="6000"/>
          </a:xfrm>
          <a:prstGeom prst="straightConnector1">
            <a:avLst/>
          </a:prstGeom>
          <a:noFill/>
          <a:ln w="28575" cap="flat" cmpd="sng">
            <a:solidFill>
              <a:srgbClr val="FF0000"/>
            </a:solidFill>
            <a:prstDash val="solid"/>
            <a:round/>
            <a:headEnd type="none" w="med" len="med"/>
            <a:tailEnd type="none" w="med" len="med"/>
          </a:ln>
        </p:spPr>
      </p:cxnSp>
      <p:sp>
        <p:nvSpPr>
          <p:cNvPr id="365" name="Google Shape;365;p44"/>
          <p:cNvSpPr txBox="1"/>
          <p:nvPr/>
        </p:nvSpPr>
        <p:spPr>
          <a:xfrm>
            <a:off x="965750" y="2480225"/>
            <a:ext cx="1341900" cy="2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EB Garamond"/>
                <a:ea typeface="EB Garamond"/>
                <a:cs typeface="EB Garamond"/>
                <a:sym typeface="EB Garamond"/>
              </a:rPr>
              <a:t>Estación Navidad</a:t>
            </a:r>
            <a:endParaRPr sz="1100">
              <a:latin typeface="EB Garamond"/>
              <a:ea typeface="EB Garamond"/>
              <a:cs typeface="EB Garamond"/>
              <a:sym typeface="EB Garamond"/>
            </a:endParaRPr>
          </a:p>
        </p:txBody>
      </p:sp>
      <p:sp>
        <p:nvSpPr>
          <p:cNvPr id="366" name="Google Shape;366;p44"/>
          <p:cNvSpPr txBox="1"/>
          <p:nvPr/>
        </p:nvSpPr>
        <p:spPr>
          <a:xfrm>
            <a:off x="965738" y="4330125"/>
            <a:ext cx="1341900" cy="2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EB Garamond"/>
                <a:ea typeface="EB Garamond"/>
                <a:cs typeface="EB Garamond"/>
                <a:sym typeface="EB Garamond"/>
              </a:rPr>
              <a:t>Estación Salvador</a:t>
            </a:r>
            <a:endParaRPr sz="1100">
              <a:latin typeface="EB Garamond"/>
              <a:ea typeface="EB Garamond"/>
              <a:cs typeface="EB Garamond"/>
              <a:sym typeface="EB Garamond"/>
            </a:endParaRPr>
          </a:p>
        </p:txBody>
      </p:sp>
      <p:sp>
        <p:nvSpPr>
          <p:cNvPr id="367" name="Google Shape;367;p44"/>
          <p:cNvSpPr txBox="1"/>
          <p:nvPr/>
        </p:nvSpPr>
        <p:spPr>
          <a:xfrm>
            <a:off x="745750" y="573050"/>
            <a:ext cx="19428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Degradación temporal</a:t>
            </a:r>
            <a:endParaRPr/>
          </a:p>
        </p:txBody>
      </p:sp>
      <p:sp>
        <p:nvSpPr>
          <p:cNvPr id="368" name="Google Shape;368;p44"/>
          <p:cNvSpPr txBox="1"/>
          <p:nvPr/>
        </p:nvSpPr>
        <p:spPr>
          <a:xfrm>
            <a:off x="5207775" y="573050"/>
            <a:ext cx="1622700" cy="3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Otros problemas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5"/>
          <p:cNvSpPr txBox="1">
            <a:spLocks noGrp="1"/>
          </p:cNvSpPr>
          <p:nvPr>
            <p:ph type="title"/>
          </p:nvPr>
        </p:nvSpPr>
        <p:spPr>
          <a:xfrm>
            <a:off x="311700" y="0"/>
            <a:ext cx="2929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Satélites meteorológicos</a:t>
            </a:r>
            <a:endParaRPr/>
          </a:p>
        </p:txBody>
      </p:sp>
      <p:sp>
        <p:nvSpPr>
          <p:cNvPr id="374" name="Google Shape;374;p45"/>
          <p:cNvSpPr txBox="1">
            <a:spLocks noGrp="1"/>
          </p:cNvSpPr>
          <p:nvPr>
            <p:ph type="body" idx="1"/>
          </p:nvPr>
        </p:nvSpPr>
        <p:spPr>
          <a:xfrm>
            <a:off x="0" y="427600"/>
            <a:ext cx="8520600" cy="399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1600"/>
              </a:spcBef>
              <a:spcAft>
                <a:spcPts val="0"/>
              </a:spcAft>
              <a:buNone/>
            </a:pPr>
            <a:endParaRPr>
              <a:solidFill>
                <a:srgbClr val="FF0000"/>
              </a:solidFill>
            </a:endParaRPr>
          </a:p>
          <a:p>
            <a:pPr marL="0" lvl="0" indent="0" algn="l" rtl="0">
              <a:spcBef>
                <a:spcPts val="1600"/>
              </a:spcBef>
              <a:spcAft>
                <a:spcPts val="0"/>
              </a:spcAft>
              <a:buNone/>
            </a:pPr>
            <a:endParaRPr>
              <a:solidFill>
                <a:schemeClr val="dk1"/>
              </a:solidFill>
            </a:endParaRPr>
          </a:p>
          <a:p>
            <a:pPr marL="0" lvl="0" indent="0" algn="l" rtl="0">
              <a:spcBef>
                <a:spcPts val="1600"/>
              </a:spcBef>
              <a:spcAft>
                <a:spcPts val="1600"/>
              </a:spcAft>
              <a:buNone/>
            </a:pPr>
            <a:endParaRPr>
              <a:solidFill>
                <a:schemeClr val="dk1"/>
              </a:solidFill>
            </a:endParaRPr>
          </a:p>
        </p:txBody>
      </p:sp>
      <p:pic>
        <p:nvPicPr>
          <p:cNvPr id="375" name="Google Shape;375;p45"/>
          <p:cNvPicPr preferRelativeResize="0"/>
          <p:nvPr/>
        </p:nvPicPr>
        <p:blipFill>
          <a:blip r:embed="rId3">
            <a:alphaModFix/>
          </a:blip>
          <a:stretch>
            <a:fillRect/>
          </a:stretch>
        </p:blipFill>
        <p:spPr>
          <a:xfrm>
            <a:off x="3281950" y="53437"/>
            <a:ext cx="4842900" cy="50366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4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Satélites meteorológicos</a:t>
            </a:r>
            <a:endParaRPr/>
          </a:p>
        </p:txBody>
      </p:sp>
      <p:pic>
        <p:nvPicPr>
          <p:cNvPr id="381" name="Google Shape;381;p46"/>
          <p:cNvPicPr preferRelativeResize="0"/>
          <p:nvPr/>
        </p:nvPicPr>
        <p:blipFill>
          <a:blip r:embed="rId3">
            <a:alphaModFix/>
          </a:blip>
          <a:stretch>
            <a:fillRect/>
          </a:stretch>
        </p:blipFill>
        <p:spPr>
          <a:xfrm>
            <a:off x="2408575" y="822925"/>
            <a:ext cx="5810250" cy="3810000"/>
          </a:xfrm>
          <a:prstGeom prst="rect">
            <a:avLst/>
          </a:prstGeom>
          <a:noFill/>
          <a:ln>
            <a:noFill/>
          </a:ln>
        </p:spPr>
      </p:pic>
      <p:sp>
        <p:nvSpPr>
          <p:cNvPr id="382" name="Google Shape;382;p46"/>
          <p:cNvSpPr txBox="1"/>
          <p:nvPr/>
        </p:nvSpPr>
        <p:spPr>
          <a:xfrm>
            <a:off x="96750" y="2144475"/>
            <a:ext cx="2311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GEOESTACIONARIOS</a:t>
            </a:r>
            <a:endParaRPr b="1"/>
          </a:p>
        </p:txBody>
      </p:sp>
      <p:cxnSp>
        <p:nvCxnSpPr>
          <p:cNvPr id="383" name="Google Shape;383;p46"/>
          <p:cNvCxnSpPr/>
          <p:nvPr/>
        </p:nvCxnSpPr>
        <p:spPr>
          <a:xfrm>
            <a:off x="1644625" y="2483075"/>
            <a:ext cx="1322100" cy="580500"/>
          </a:xfrm>
          <a:prstGeom prst="straightConnector1">
            <a:avLst/>
          </a:prstGeom>
          <a:noFill/>
          <a:ln w="9525" cap="flat" cmpd="sng">
            <a:solidFill>
              <a:schemeClr val="dk2"/>
            </a:solidFill>
            <a:prstDash val="solid"/>
            <a:round/>
            <a:headEnd type="none" w="med" len="med"/>
            <a:tailEnd type="triangle" w="med" len="med"/>
          </a:ln>
        </p:spPr>
      </p:cxnSp>
      <p:sp>
        <p:nvSpPr>
          <p:cNvPr id="384" name="Google Shape;384;p46"/>
          <p:cNvSpPr txBox="1"/>
          <p:nvPr/>
        </p:nvSpPr>
        <p:spPr>
          <a:xfrm>
            <a:off x="5473275" y="468325"/>
            <a:ext cx="23118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ÓRBITA POLAR</a:t>
            </a:r>
            <a:endParaRPr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GOES-R</a:t>
            </a:r>
            <a:endParaRPr/>
          </a:p>
        </p:txBody>
      </p:sp>
      <p:sp>
        <p:nvSpPr>
          <p:cNvPr id="390" name="Google Shape;390;p47"/>
          <p:cNvSpPr txBox="1">
            <a:spLocks noGrp="1"/>
          </p:cNvSpPr>
          <p:nvPr>
            <p:ph type="body" idx="1"/>
          </p:nvPr>
        </p:nvSpPr>
        <p:spPr>
          <a:xfrm>
            <a:off x="7750" y="3279600"/>
            <a:ext cx="2992800" cy="1356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rPr>
              <a:t>Mode 3: 15m 1FD/3C/60M</a:t>
            </a:r>
            <a:endParaRPr>
              <a:solidFill>
                <a:srgbClr val="000000"/>
              </a:solidFill>
            </a:endParaRPr>
          </a:p>
          <a:p>
            <a:pPr marL="0" lvl="0" indent="0" algn="l" rtl="0">
              <a:lnSpc>
                <a:spcPct val="100000"/>
              </a:lnSpc>
              <a:spcBef>
                <a:spcPts val="0"/>
              </a:spcBef>
              <a:spcAft>
                <a:spcPts val="0"/>
              </a:spcAft>
              <a:buClr>
                <a:schemeClr val="dk1"/>
              </a:buClr>
              <a:buSzPts val="1100"/>
              <a:buFont typeface="Arial"/>
              <a:buNone/>
            </a:pPr>
            <a:r>
              <a:rPr lang="en">
                <a:solidFill>
                  <a:srgbClr val="000000"/>
                </a:solidFill>
              </a:rPr>
              <a:t>            (op. hasta 04/2019)</a:t>
            </a:r>
            <a:endParaRPr>
              <a:solidFill>
                <a:srgbClr val="000000"/>
              </a:solidFill>
            </a:endParaRPr>
          </a:p>
          <a:p>
            <a:pPr marL="0" lvl="0" indent="0" algn="l" rtl="0">
              <a:lnSpc>
                <a:spcPct val="100000"/>
              </a:lnSpc>
              <a:spcBef>
                <a:spcPts val="0"/>
              </a:spcBef>
              <a:spcAft>
                <a:spcPts val="0"/>
              </a:spcAft>
              <a:buNone/>
            </a:pPr>
            <a:r>
              <a:rPr lang="en">
                <a:solidFill>
                  <a:srgbClr val="000000"/>
                </a:solidFill>
              </a:rPr>
              <a:t>Mode 6: 10m 1FD/2C/40M    </a:t>
            </a:r>
            <a:endParaRPr>
              <a:solidFill>
                <a:srgbClr val="000000"/>
              </a:solidFill>
            </a:endParaRPr>
          </a:p>
          <a:p>
            <a:pPr marL="0" lvl="0" indent="0" algn="l" rtl="0">
              <a:lnSpc>
                <a:spcPct val="100000"/>
              </a:lnSpc>
              <a:spcBef>
                <a:spcPts val="0"/>
              </a:spcBef>
              <a:spcAft>
                <a:spcPts val="0"/>
              </a:spcAft>
              <a:buNone/>
            </a:pPr>
            <a:r>
              <a:rPr lang="en">
                <a:solidFill>
                  <a:srgbClr val="000000"/>
                </a:solidFill>
              </a:rPr>
              <a:t>           (op. desde 04/2019) </a:t>
            </a:r>
            <a:endParaRPr>
              <a:solidFill>
                <a:srgbClr val="000000"/>
              </a:solidFill>
            </a:endParaRPr>
          </a:p>
          <a:p>
            <a:pPr marL="0" lvl="0" indent="0" algn="l" rtl="0">
              <a:lnSpc>
                <a:spcPct val="100000"/>
              </a:lnSpc>
              <a:spcBef>
                <a:spcPts val="0"/>
              </a:spcBef>
              <a:spcAft>
                <a:spcPts val="0"/>
              </a:spcAft>
              <a:buNone/>
            </a:pPr>
            <a:r>
              <a:rPr lang="en">
                <a:solidFill>
                  <a:srgbClr val="000000"/>
                </a:solidFill>
              </a:rPr>
              <a:t>Mode 4: 5m 1FD</a:t>
            </a:r>
            <a:endParaRPr>
              <a:solidFill>
                <a:srgbClr val="000000"/>
              </a:solidFill>
            </a:endParaRPr>
          </a:p>
        </p:txBody>
      </p:sp>
      <p:pic>
        <p:nvPicPr>
          <p:cNvPr id="391" name="Google Shape;391;p47"/>
          <p:cNvPicPr preferRelativeResize="0"/>
          <p:nvPr/>
        </p:nvPicPr>
        <p:blipFill>
          <a:blip r:embed="rId3">
            <a:alphaModFix/>
          </a:blip>
          <a:stretch>
            <a:fillRect/>
          </a:stretch>
        </p:blipFill>
        <p:spPr>
          <a:xfrm>
            <a:off x="3076825" y="84275"/>
            <a:ext cx="6067175" cy="4849574"/>
          </a:xfrm>
          <a:prstGeom prst="rect">
            <a:avLst/>
          </a:prstGeom>
          <a:noFill/>
          <a:ln>
            <a:noFill/>
          </a:ln>
        </p:spPr>
      </p:pic>
      <p:sp>
        <p:nvSpPr>
          <p:cNvPr id="392" name="Google Shape;392;p47"/>
          <p:cNvSpPr/>
          <p:nvPr/>
        </p:nvSpPr>
        <p:spPr>
          <a:xfrm>
            <a:off x="6387425" y="4458650"/>
            <a:ext cx="2138400" cy="475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 name="Google Shape;393;p47"/>
          <p:cNvPicPr preferRelativeResize="0"/>
          <p:nvPr/>
        </p:nvPicPr>
        <p:blipFill>
          <a:blip r:embed="rId4">
            <a:alphaModFix/>
          </a:blip>
          <a:stretch>
            <a:fillRect/>
          </a:stretch>
        </p:blipFill>
        <p:spPr>
          <a:xfrm>
            <a:off x="83900" y="609387"/>
            <a:ext cx="2992925" cy="263353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4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GOES-R</a:t>
            </a:r>
            <a:endParaRPr/>
          </a:p>
        </p:txBody>
      </p:sp>
      <p:sp>
        <p:nvSpPr>
          <p:cNvPr id="399" name="Google Shape;399;p48"/>
          <p:cNvSpPr txBox="1"/>
          <p:nvPr/>
        </p:nvSpPr>
        <p:spPr>
          <a:xfrm>
            <a:off x="227825" y="732475"/>
            <a:ext cx="4608000" cy="30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Funciones de respuesta espectral de ABI - GOES-R</a:t>
            </a:r>
            <a:endParaRPr/>
          </a:p>
        </p:txBody>
      </p:sp>
      <p:pic>
        <p:nvPicPr>
          <p:cNvPr id="400" name="Google Shape;400;p48"/>
          <p:cNvPicPr preferRelativeResize="0"/>
          <p:nvPr/>
        </p:nvPicPr>
        <p:blipFill rotWithShape="1">
          <a:blip r:embed="rId3">
            <a:alphaModFix/>
          </a:blip>
          <a:srcRect l="12444" t="4909" r="6222" b="8652"/>
          <a:stretch/>
        </p:blipFill>
        <p:spPr>
          <a:xfrm>
            <a:off x="227825" y="1198559"/>
            <a:ext cx="4260301" cy="3395816"/>
          </a:xfrm>
          <a:prstGeom prst="rect">
            <a:avLst/>
          </a:prstGeom>
          <a:noFill/>
          <a:ln>
            <a:noFill/>
          </a:ln>
        </p:spPr>
      </p:pic>
      <p:pic>
        <p:nvPicPr>
          <p:cNvPr id="401" name="Google Shape;401;p48"/>
          <p:cNvPicPr preferRelativeResize="0"/>
          <p:nvPr/>
        </p:nvPicPr>
        <p:blipFill rotWithShape="1">
          <a:blip r:embed="rId4">
            <a:alphaModFix/>
          </a:blip>
          <a:srcRect l="16998" t="5372" b="8945"/>
          <a:stretch/>
        </p:blipFill>
        <p:spPr>
          <a:xfrm>
            <a:off x="4572000" y="1198550"/>
            <a:ext cx="4471050" cy="34616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9"/>
          <p:cNvSpPr txBox="1">
            <a:spLocks noGrp="1"/>
          </p:cNvSpPr>
          <p:nvPr>
            <p:ph type="title"/>
          </p:nvPr>
        </p:nvSpPr>
        <p:spPr>
          <a:xfrm>
            <a:off x="311700" y="0"/>
            <a:ext cx="1938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GOES-R</a:t>
            </a:r>
            <a:endParaRPr/>
          </a:p>
        </p:txBody>
      </p:sp>
      <p:cxnSp>
        <p:nvCxnSpPr>
          <p:cNvPr id="407" name="Google Shape;407;p49"/>
          <p:cNvCxnSpPr>
            <a:stCxn id="408" idx="1"/>
            <a:endCxn id="409" idx="0"/>
          </p:cNvCxnSpPr>
          <p:nvPr/>
        </p:nvCxnSpPr>
        <p:spPr>
          <a:xfrm flipH="1">
            <a:off x="922100" y="538313"/>
            <a:ext cx="2208900" cy="638700"/>
          </a:xfrm>
          <a:prstGeom prst="straightConnector1">
            <a:avLst/>
          </a:prstGeom>
          <a:noFill/>
          <a:ln w="38100" cap="flat" cmpd="sng">
            <a:solidFill>
              <a:srgbClr val="0000FF"/>
            </a:solidFill>
            <a:prstDash val="solid"/>
            <a:round/>
            <a:headEnd type="none" w="med" len="med"/>
            <a:tailEnd type="triangle" w="med" len="med"/>
          </a:ln>
        </p:spPr>
      </p:cxnSp>
      <p:sp>
        <p:nvSpPr>
          <p:cNvPr id="410" name="Google Shape;410;p49"/>
          <p:cNvSpPr txBox="1"/>
          <p:nvPr/>
        </p:nvSpPr>
        <p:spPr>
          <a:xfrm>
            <a:off x="1566125" y="528200"/>
            <a:ext cx="1145700" cy="572700"/>
          </a:xfrm>
          <a:prstGeom prst="rect">
            <a:avLst/>
          </a:prstGeom>
          <a:solidFill>
            <a:srgbClr val="FFFFFF"/>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rPr>
              <a:t>RAW DATA</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(Level 0)</a:t>
            </a:r>
            <a:endParaRPr>
              <a:solidFill>
                <a:schemeClr val="dk1"/>
              </a:solidFill>
            </a:endParaRPr>
          </a:p>
          <a:p>
            <a:pPr marL="0" lvl="0" indent="0" algn="l" rtl="0">
              <a:spcBef>
                <a:spcPts val="0"/>
              </a:spcBef>
              <a:spcAft>
                <a:spcPts val="0"/>
              </a:spcAft>
              <a:buNone/>
            </a:pPr>
            <a:endParaRPr/>
          </a:p>
        </p:txBody>
      </p:sp>
      <p:sp>
        <p:nvSpPr>
          <p:cNvPr id="411" name="Google Shape;411;p49"/>
          <p:cNvSpPr txBox="1"/>
          <p:nvPr/>
        </p:nvSpPr>
        <p:spPr>
          <a:xfrm>
            <a:off x="5180900" y="3084525"/>
            <a:ext cx="2935500" cy="8478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IRRADIANCIA</a:t>
            </a:r>
            <a:endParaRPr>
              <a:solidFill>
                <a:schemeClr val="dk1"/>
              </a:solidFill>
            </a:endParaRPr>
          </a:p>
          <a:p>
            <a:pPr marL="0" lvl="0" indent="0" algn="ctr" rtl="0">
              <a:spcBef>
                <a:spcPts val="0"/>
              </a:spcBef>
              <a:spcAft>
                <a:spcPts val="0"/>
              </a:spcAft>
              <a:buNone/>
            </a:pPr>
            <a:r>
              <a:rPr lang="en">
                <a:solidFill>
                  <a:schemeClr val="dk1"/>
                </a:solidFill>
              </a:rPr>
              <a:t>TEMPERATURA DE BRILLO</a:t>
            </a:r>
            <a:endParaRPr>
              <a:solidFill>
                <a:schemeClr val="dk1"/>
              </a:solidFill>
            </a:endParaRPr>
          </a:p>
          <a:p>
            <a:pPr marL="0" lvl="0" indent="0" algn="ctr" rtl="0">
              <a:spcBef>
                <a:spcPts val="0"/>
              </a:spcBef>
              <a:spcAft>
                <a:spcPts val="0"/>
              </a:spcAft>
              <a:buNone/>
            </a:pPr>
            <a:r>
              <a:rPr lang="en">
                <a:solidFill>
                  <a:schemeClr val="dk1"/>
                </a:solidFill>
              </a:rPr>
              <a:t>(Level 1b)</a:t>
            </a:r>
            <a:endParaRPr>
              <a:solidFill>
                <a:schemeClr val="dk1"/>
              </a:solidFill>
            </a:endParaRPr>
          </a:p>
        </p:txBody>
      </p:sp>
      <p:sp>
        <p:nvSpPr>
          <p:cNvPr id="412" name="Google Shape;412;p49"/>
          <p:cNvSpPr txBox="1"/>
          <p:nvPr/>
        </p:nvSpPr>
        <p:spPr>
          <a:xfrm>
            <a:off x="5920100" y="4244900"/>
            <a:ext cx="1457100" cy="6582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PRODUCTOS</a:t>
            </a:r>
            <a:endParaRPr>
              <a:solidFill>
                <a:schemeClr val="dk1"/>
              </a:solidFill>
            </a:endParaRPr>
          </a:p>
          <a:p>
            <a:pPr marL="0" lvl="0" indent="0" algn="ctr" rtl="0">
              <a:spcBef>
                <a:spcPts val="0"/>
              </a:spcBef>
              <a:spcAft>
                <a:spcPts val="0"/>
              </a:spcAft>
              <a:buNone/>
            </a:pPr>
            <a:r>
              <a:rPr lang="en">
                <a:solidFill>
                  <a:schemeClr val="dk1"/>
                </a:solidFill>
              </a:rPr>
              <a:t>(Level 2)</a:t>
            </a:r>
            <a:endParaRPr>
              <a:solidFill>
                <a:schemeClr val="dk1"/>
              </a:solidFill>
            </a:endParaRPr>
          </a:p>
        </p:txBody>
      </p:sp>
      <p:pic>
        <p:nvPicPr>
          <p:cNvPr id="408" name="Google Shape;408;p49"/>
          <p:cNvPicPr preferRelativeResize="0"/>
          <p:nvPr/>
        </p:nvPicPr>
        <p:blipFill>
          <a:blip r:embed="rId3">
            <a:alphaModFix/>
          </a:blip>
          <a:stretch>
            <a:fillRect/>
          </a:stretch>
        </p:blipFill>
        <p:spPr>
          <a:xfrm>
            <a:off x="3131000" y="114375"/>
            <a:ext cx="1500087" cy="847875"/>
          </a:xfrm>
          <a:prstGeom prst="rect">
            <a:avLst/>
          </a:prstGeom>
          <a:noFill/>
          <a:ln w="9525" cap="flat" cmpd="sng">
            <a:solidFill>
              <a:srgbClr val="FF0000"/>
            </a:solidFill>
            <a:prstDash val="solid"/>
            <a:round/>
            <a:headEnd type="none" w="sm" len="sm"/>
            <a:tailEnd type="none" w="sm" len="sm"/>
          </a:ln>
        </p:spPr>
      </p:pic>
      <p:graphicFrame>
        <p:nvGraphicFramePr>
          <p:cNvPr id="413" name="Google Shape;413;p49"/>
          <p:cNvGraphicFramePr/>
          <p:nvPr/>
        </p:nvGraphicFramePr>
        <p:xfrm>
          <a:off x="311700" y="2426450"/>
          <a:ext cx="3000000" cy="3000000"/>
        </p:xfrm>
        <a:graphic>
          <a:graphicData uri="http://schemas.openxmlformats.org/drawingml/2006/table">
            <a:tbl>
              <a:tblPr>
                <a:noFill/>
                <a:tableStyleId>{49DDF6EA-197C-43FA-8D63-35F1EFA2C5AC}</a:tableStyleId>
              </a:tblPr>
              <a:tblGrid>
                <a:gridCol w="944500"/>
                <a:gridCol w="2942550"/>
              </a:tblGrid>
              <a:tr h="654975">
                <a:tc>
                  <a:txBody>
                    <a:bodyPr/>
                    <a:lstStyle/>
                    <a:p>
                      <a:pPr marL="25400" marR="25400" lvl="0" indent="0" algn="l" rtl="0">
                        <a:lnSpc>
                          <a:spcPct val="100000"/>
                        </a:lnSpc>
                        <a:spcBef>
                          <a:spcPts val="200"/>
                        </a:spcBef>
                        <a:spcAft>
                          <a:spcPts val="200"/>
                        </a:spcAft>
                        <a:buNone/>
                      </a:pPr>
                      <a:r>
                        <a:rPr lang="en">
                          <a:latin typeface="Calibri"/>
                          <a:ea typeface="Calibri"/>
                          <a:cs typeface="Calibri"/>
                          <a:sym typeface="Calibri"/>
                        </a:rPr>
                        <a:t>Level 0:</a:t>
                      </a:r>
                      <a:endParaRPr>
                        <a:latin typeface="Calibri"/>
                        <a:ea typeface="Calibri"/>
                        <a:cs typeface="Calibri"/>
                        <a:sym typeface="Calibri"/>
                      </a:endParaRPr>
                    </a:p>
                  </a:txBody>
                  <a:tcPr marL="76200" marR="76200" marT="57150" marB="57150">
                    <a:solidFill>
                      <a:srgbClr val="FFFFFF"/>
                    </a:solidFill>
                  </a:tcPr>
                </a:tc>
                <a:tc>
                  <a:txBody>
                    <a:bodyPr/>
                    <a:lstStyle/>
                    <a:p>
                      <a:pPr marL="25400" marR="25400" lvl="0" indent="0" algn="l" rtl="0">
                        <a:lnSpc>
                          <a:spcPct val="100000"/>
                        </a:lnSpc>
                        <a:spcBef>
                          <a:spcPts val="200"/>
                        </a:spcBef>
                        <a:spcAft>
                          <a:spcPts val="200"/>
                        </a:spcAft>
                        <a:buNone/>
                      </a:pPr>
                      <a:r>
                        <a:rPr lang="en">
                          <a:latin typeface="Calibri"/>
                          <a:ea typeface="Calibri"/>
                          <a:cs typeface="Calibri"/>
                          <a:sym typeface="Calibri"/>
                        </a:rPr>
                        <a:t>Unprocessed instrument data at full resolution</a:t>
                      </a:r>
                      <a:endParaRPr>
                        <a:latin typeface="Calibri"/>
                        <a:ea typeface="Calibri"/>
                        <a:cs typeface="Calibri"/>
                        <a:sym typeface="Calibri"/>
                      </a:endParaRPr>
                    </a:p>
                  </a:txBody>
                  <a:tcPr marL="76200" marR="76200" marT="57150" marB="57150">
                    <a:solidFill>
                      <a:srgbClr val="FFFFFF"/>
                    </a:solidFill>
                  </a:tcPr>
                </a:tc>
              </a:tr>
              <a:tr h="571500">
                <a:tc>
                  <a:txBody>
                    <a:bodyPr/>
                    <a:lstStyle/>
                    <a:p>
                      <a:pPr marL="25400" marR="25400" lvl="0" indent="0" algn="l" rtl="0">
                        <a:lnSpc>
                          <a:spcPct val="100000"/>
                        </a:lnSpc>
                        <a:spcBef>
                          <a:spcPts val="200"/>
                        </a:spcBef>
                        <a:spcAft>
                          <a:spcPts val="200"/>
                        </a:spcAft>
                        <a:buNone/>
                      </a:pPr>
                      <a:r>
                        <a:rPr lang="en">
                          <a:latin typeface="Calibri"/>
                          <a:ea typeface="Calibri"/>
                          <a:cs typeface="Calibri"/>
                          <a:sym typeface="Calibri"/>
                        </a:rPr>
                        <a:t>Level 1b:</a:t>
                      </a:r>
                      <a:endParaRPr>
                        <a:latin typeface="Calibri"/>
                        <a:ea typeface="Calibri"/>
                        <a:cs typeface="Calibri"/>
                        <a:sym typeface="Calibri"/>
                      </a:endParaRPr>
                    </a:p>
                  </a:txBody>
                  <a:tcPr marL="76200" marR="76200" marT="57150" marB="57150">
                    <a:solidFill>
                      <a:srgbClr val="FFFFFF"/>
                    </a:solidFill>
                  </a:tcPr>
                </a:tc>
                <a:tc>
                  <a:txBody>
                    <a:bodyPr/>
                    <a:lstStyle/>
                    <a:p>
                      <a:pPr marL="25400" marR="25400" lvl="0" indent="0" algn="l" rtl="0">
                        <a:lnSpc>
                          <a:spcPct val="100000"/>
                        </a:lnSpc>
                        <a:spcBef>
                          <a:spcPts val="200"/>
                        </a:spcBef>
                        <a:spcAft>
                          <a:spcPts val="200"/>
                        </a:spcAft>
                        <a:buNone/>
                      </a:pPr>
                      <a:r>
                        <a:rPr lang="en">
                          <a:latin typeface="Calibri"/>
                          <a:ea typeface="Calibri"/>
                          <a:cs typeface="Calibri"/>
                          <a:sym typeface="Calibri"/>
                        </a:rPr>
                        <a:t>Level 0 data with radiometric and geometric correction applied to produce parameters in physical units</a:t>
                      </a:r>
                      <a:endParaRPr>
                        <a:latin typeface="Calibri"/>
                        <a:ea typeface="Calibri"/>
                        <a:cs typeface="Calibri"/>
                        <a:sym typeface="Calibri"/>
                      </a:endParaRPr>
                    </a:p>
                  </a:txBody>
                  <a:tcPr marL="76200" marR="76200" marT="57150" marB="57150">
                    <a:solidFill>
                      <a:srgbClr val="FFFFFF"/>
                    </a:solidFill>
                  </a:tcPr>
                </a:tc>
              </a:tr>
              <a:tr h="571500">
                <a:tc>
                  <a:txBody>
                    <a:bodyPr/>
                    <a:lstStyle/>
                    <a:p>
                      <a:pPr marL="25400" marR="25400" lvl="0" indent="0" algn="l" rtl="0">
                        <a:lnSpc>
                          <a:spcPct val="100000"/>
                        </a:lnSpc>
                        <a:spcBef>
                          <a:spcPts val="200"/>
                        </a:spcBef>
                        <a:spcAft>
                          <a:spcPts val="200"/>
                        </a:spcAft>
                        <a:buNone/>
                      </a:pPr>
                      <a:r>
                        <a:rPr lang="en">
                          <a:latin typeface="Calibri"/>
                          <a:ea typeface="Calibri"/>
                          <a:cs typeface="Calibri"/>
                          <a:sym typeface="Calibri"/>
                        </a:rPr>
                        <a:t>Level 2+:</a:t>
                      </a:r>
                      <a:endParaRPr>
                        <a:latin typeface="Calibri"/>
                        <a:ea typeface="Calibri"/>
                        <a:cs typeface="Calibri"/>
                        <a:sym typeface="Calibri"/>
                      </a:endParaRPr>
                    </a:p>
                  </a:txBody>
                  <a:tcPr marL="76200" marR="76200" marT="57150" marB="57150">
                    <a:solidFill>
                      <a:srgbClr val="FFFFFF"/>
                    </a:solidFill>
                  </a:tcPr>
                </a:tc>
                <a:tc>
                  <a:txBody>
                    <a:bodyPr/>
                    <a:lstStyle/>
                    <a:p>
                      <a:pPr marL="25400" marR="25400" lvl="0" indent="0" algn="l" rtl="0">
                        <a:lnSpc>
                          <a:spcPct val="100000"/>
                        </a:lnSpc>
                        <a:spcBef>
                          <a:spcPts val="200"/>
                        </a:spcBef>
                        <a:spcAft>
                          <a:spcPts val="200"/>
                        </a:spcAft>
                        <a:buNone/>
                      </a:pPr>
                      <a:r>
                        <a:rPr lang="en">
                          <a:latin typeface="Calibri"/>
                          <a:ea typeface="Calibri"/>
                          <a:cs typeface="Calibri"/>
                          <a:sym typeface="Calibri"/>
                        </a:rPr>
                        <a:t>Derived environmental variables with comparable to Level 1 spatial and temporal resolution</a:t>
                      </a:r>
                      <a:endParaRPr>
                        <a:latin typeface="Calibri"/>
                        <a:ea typeface="Calibri"/>
                        <a:cs typeface="Calibri"/>
                        <a:sym typeface="Calibri"/>
                      </a:endParaRPr>
                    </a:p>
                  </a:txBody>
                  <a:tcPr marL="76200" marR="76200" marT="57150" marB="57150">
                    <a:solidFill>
                      <a:srgbClr val="FFFFFF"/>
                    </a:solidFill>
                  </a:tcPr>
                </a:tc>
              </a:tr>
            </a:tbl>
          </a:graphicData>
        </a:graphic>
      </p:graphicFrame>
      <p:pic>
        <p:nvPicPr>
          <p:cNvPr id="409" name="Google Shape;409;p49"/>
          <p:cNvPicPr preferRelativeResize="0"/>
          <p:nvPr/>
        </p:nvPicPr>
        <p:blipFill>
          <a:blip r:embed="rId4">
            <a:alphaModFix/>
          </a:blip>
          <a:stretch>
            <a:fillRect/>
          </a:stretch>
        </p:blipFill>
        <p:spPr>
          <a:xfrm>
            <a:off x="171950" y="1177094"/>
            <a:ext cx="1500074" cy="1203985"/>
          </a:xfrm>
          <a:prstGeom prst="rect">
            <a:avLst/>
          </a:prstGeom>
          <a:noFill/>
          <a:ln>
            <a:noFill/>
          </a:ln>
        </p:spPr>
      </p:pic>
      <p:pic>
        <p:nvPicPr>
          <p:cNvPr id="414" name="Google Shape;414;p49"/>
          <p:cNvPicPr preferRelativeResize="0"/>
          <p:nvPr/>
        </p:nvPicPr>
        <p:blipFill>
          <a:blip r:embed="rId5">
            <a:alphaModFix/>
          </a:blip>
          <a:stretch>
            <a:fillRect/>
          </a:stretch>
        </p:blipFill>
        <p:spPr>
          <a:xfrm>
            <a:off x="6160025" y="1633463"/>
            <a:ext cx="977251" cy="977275"/>
          </a:xfrm>
          <a:prstGeom prst="rect">
            <a:avLst/>
          </a:prstGeom>
          <a:noFill/>
          <a:ln>
            <a:noFill/>
          </a:ln>
        </p:spPr>
      </p:pic>
      <p:cxnSp>
        <p:nvCxnSpPr>
          <p:cNvPr id="415" name="Google Shape;415;p49"/>
          <p:cNvCxnSpPr>
            <a:stCxn id="411" idx="2"/>
            <a:endCxn id="412" idx="0"/>
          </p:cNvCxnSpPr>
          <p:nvPr/>
        </p:nvCxnSpPr>
        <p:spPr>
          <a:xfrm>
            <a:off x="6648650" y="3932325"/>
            <a:ext cx="0" cy="312600"/>
          </a:xfrm>
          <a:prstGeom prst="straightConnector1">
            <a:avLst/>
          </a:prstGeom>
          <a:noFill/>
          <a:ln w="38100" cap="flat" cmpd="sng">
            <a:solidFill>
              <a:srgbClr val="0000FF"/>
            </a:solidFill>
            <a:prstDash val="solid"/>
            <a:round/>
            <a:headEnd type="none" w="med" len="med"/>
            <a:tailEnd type="triangle" w="med" len="med"/>
          </a:ln>
        </p:spPr>
      </p:cxnSp>
      <p:cxnSp>
        <p:nvCxnSpPr>
          <p:cNvPr id="416" name="Google Shape;416;p49"/>
          <p:cNvCxnSpPr>
            <a:stCxn id="414" idx="2"/>
            <a:endCxn id="414" idx="2"/>
          </p:cNvCxnSpPr>
          <p:nvPr/>
        </p:nvCxnSpPr>
        <p:spPr>
          <a:xfrm>
            <a:off x="6648651" y="2610738"/>
            <a:ext cx="0" cy="0"/>
          </a:xfrm>
          <a:prstGeom prst="straightConnector1">
            <a:avLst/>
          </a:prstGeom>
          <a:noFill/>
          <a:ln w="9525" cap="flat" cmpd="sng">
            <a:solidFill>
              <a:schemeClr val="dk2"/>
            </a:solidFill>
            <a:prstDash val="solid"/>
            <a:round/>
            <a:headEnd type="none" w="med" len="med"/>
            <a:tailEnd type="triangle" w="med" len="med"/>
          </a:ln>
        </p:spPr>
      </p:cxnSp>
      <p:cxnSp>
        <p:nvCxnSpPr>
          <p:cNvPr id="417" name="Google Shape;417;p49"/>
          <p:cNvCxnSpPr>
            <a:stCxn id="414" idx="2"/>
            <a:endCxn id="411" idx="0"/>
          </p:cNvCxnSpPr>
          <p:nvPr/>
        </p:nvCxnSpPr>
        <p:spPr>
          <a:xfrm>
            <a:off x="6648651" y="2610738"/>
            <a:ext cx="0" cy="473700"/>
          </a:xfrm>
          <a:prstGeom prst="straightConnector1">
            <a:avLst/>
          </a:prstGeom>
          <a:noFill/>
          <a:ln w="38100" cap="flat" cmpd="sng">
            <a:solidFill>
              <a:srgbClr val="0000FF"/>
            </a:solidFill>
            <a:prstDash val="solid"/>
            <a:round/>
            <a:headEnd type="none" w="med" len="med"/>
            <a:tailEnd type="triangle" w="med" len="med"/>
          </a:ln>
        </p:spPr>
      </p:cxnSp>
      <p:pic>
        <p:nvPicPr>
          <p:cNvPr id="418" name="Google Shape;418;p49"/>
          <p:cNvPicPr preferRelativeResize="0"/>
          <p:nvPr/>
        </p:nvPicPr>
        <p:blipFill>
          <a:blip r:embed="rId6">
            <a:alphaModFix/>
          </a:blip>
          <a:stretch>
            <a:fillRect/>
          </a:stretch>
        </p:blipFill>
        <p:spPr>
          <a:xfrm>
            <a:off x="922100" y="1295738"/>
            <a:ext cx="1143000" cy="561975"/>
          </a:xfrm>
          <a:prstGeom prst="rect">
            <a:avLst/>
          </a:prstGeom>
          <a:noFill/>
          <a:ln>
            <a:noFill/>
          </a:ln>
        </p:spPr>
      </p:pic>
      <p:cxnSp>
        <p:nvCxnSpPr>
          <p:cNvPr id="419" name="Google Shape;419;p49"/>
          <p:cNvCxnSpPr>
            <a:stCxn id="418" idx="2"/>
            <a:endCxn id="408" idx="2"/>
          </p:cNvCxnSpPr>
          <p:nvPr/>
        </p:nvCxnSpPr>
        <p:spPr>
          <a:xfrm rot="-5400000">
            <a:off x="2239550" y="216263"/>
            <a:ext cx="895500" cy="2387400"/>
          </a:xfrm>
          <a:prstGeom prst="bentConnector3">
            <a:avLst>
              <a:gd name="adj1" fmla="val -26591"/>
            </a:avLst>
          </a:prstGeom>
          <a:noFill/>
          <a:ln w="38100" cap="flat" cmpd="sng">
            <a:solidFill>
              <a:srgbClr val="0000FF"/>
            </a:solidFill>
            <a:prstDash val="solid"/>
            <a:round/>
            <a:headEnd type="none" w="med" len="med"/>
            <a:tailEnd type="triangle" w="med" len="med"/>
          </a:ln>
        </p:spPr>
      </p:cxnSp>
      <p:sp>
        <p:nvSpPr>
          <p:cNvPr id="420" name="Google Shape;420;p49"/>
          <p:cNvSpPr txBox="1"/>
          <p:nvPr/>
        </p:nvSpPr>
        <p:spPr>
          <a:xfrm>
            <a:off x="3233934" y="1407988"/>
            <a:ext cx="1294200" cy="572700"/>
          </a:xfrm>
          <a:prstGeom prst="rect">
            <a:avLst/>
          </a:prstGeom>
          <a:solidFill>
            <a:srgbClr val="FFFFFF"/>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GRB</a:t>
            </a:r>
            <a:endParaRPr>
              <a:solidFill>
                <a:schemeClr val="dk1"/>
              </a:solidFill>
            </a:endParaRPr>
          </a:p>
          <a:p>
            <a:pPr marL="0" lvl="0" indent="0" algn="ctr" rtl="0">
              <a:spcBef>
                <a:spcPts val="0"/>
              </a:spcBef>
              <a:spcAft>
                <a:spcPts val="0"/>
              </a:spcAft>
              <a:buNone/>
            </a:pPr>
            <a:r>
              <a:rPr lang="en">
                <a:solidFill>
                  <a:schemeClr val="dk1"/>
                </a:solidFill>
              </a:rPr>
              <a:t>(Level 1b)</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pic>
        <p:nvPicPr>
          <p:cNvPr id="421" name="Google Shape;421;p49"/>
          <p:cNvPicPr preferRelativeResize="0"/>
          <p:nvPr/>
        </p:nvPicPr>
        <p:blipFill>
          <a:blip r:embed="rId7">
            <a:alphaModFix/>
          </a:blip>
          <a:stretch>
            <a:fillRect/>
          </a:stretch>
        </p:blipFill>
        <p:spPr>
          <a:xfrm>
            <a:off x="7137278" y="-83083"/>
            <a:ext cx="1183350" cy="1242775"/>
          </a:xfrm>
          <a:prstGeom prst="rect">
            <a:avLst/>
          </a:prstGeom>
          <a:noFill/>
          <a:ln>
            <a:noFill/>
          </a:ln>
        </p:spPr>
      </p:pic>
      <p:cxnSp>
        <p:nvCxnSpPr>
          <p:cNvPr id="422" name="Google Shape;422;p49"/>
          <p:cNvCxnSpPr>
            <a:stCxn id="420" idx="3"/>
          </p:cNvCxnSpPr>
          <p:nvPr/>
        </p:nvCxnSpPr>
        <p:spPr>
          <a:xfrm>
            <a:off x="4528134" y="1694338"/>
            <a:ext cx="1632000" cy="474000"/>
          </a:xfrm>
          <a:prstGeom prst="straightConnector1">
            <a:avLst/>
          </a:prstGeom>
          <a:noFill/>
          <a:ln w="38100" cap="flat" cmpd="sng">
            <a:solidFill>
              <a:srgbClr val="0000FF"/>
            </a:solidFill>
            <a:prstDash val="solid"/>
            <a:round/>
            <a:headEnd type="none" w="med" len="med"/>
            <a:tailEnd type="triangle" w="med" len="med"/>
          </a:ln>
        </p:spPr>
      </p:cxnSp>
      <p:cxnSp>
        <p:nvCxnSpPr>
          <p:cNvPr id="423" name="Google Shape;423;p49"/>
          <p:cNvCxnSpPr>
            <a:stCxn id="408" idx="3"/>
            <a:endCxn id="421" idx="1"/>
          </p:cNvCxnSpPr>
          <p:nvPr/>
        </p:nvCxnSpPr>
        <p:spPr>
          <a:xfrm>
            <a:off x="4631087" y="538313"/>
            <a:ext cx="2506200" cy="0"/>
          </a:xfrm>
          <a:prstGeom prst="straightConnector1">
            <a:avLst/>
          </a:prstGeom>
          <a:noFill/>
          <a:ln w="38100" cap="flat" cmpd="sng">
            <a:solidFill>
              <a:srgbClr val="0000FF"/>
            </a:solidFill>
            <a:prstDash val="solid"/>
            <a:round/>
            <a:headEnd type="none" w="med" len="med"/>
            <a:tailEnd type="triangle" w="med" len="med"/>
          </a:ln>
        </p:spPr>
      </p:cxnSp>
      <p:sp>
        <p:nvSpPr>
          <p:cNvPr id="424" name="Google Shape;424;p49"/>
          <p:cNvSpPr txBox="1"/>
          <p:nvPr/>
        </p:nvSpPr>
        <p:spPr>
          <a:xfrm>
            <a:off x="5237072" y="251950"/>
            <a:ext cx="1294200" cy="572700"/>
          </a:xfrm>
          <a:prstGeom prst="rect">
            <a:avLst/>
          </a:prstGeom>
          <a:solidFill>
            <a:srgbClr val="FFFFFF"/>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GRB</a:t>
            </a:r>
            <a:endParaRPr>
              <a:solidFill>
                <a:schemeClr val="dk1"/>
              </a:solidFill>
            </a:endParaRPr>
          </a:p>
          <a:p>
            <a:pPr marL="0" lvl="0" indent="0" algn="ctr" rtl="0">
              <a:spcBef>
                <a:spcPts val="0"/>
              </a:spcBef>
              <a:spcAft>
                <a:spcPts val="0"/>
              </a:spcAft>
              <a:buNone/>
            </a:pPr>
            <a:r>
              <a:rPr lang="en">
                <a:solidFill>
                  <a:schemeClr val="dk1"/>
                </a:solidFill>
              </a:rPr>
              <a:t>(Level 1b)</a:t>
            </a:r>
            <a:endParaRPr>
              <a:solidFill>
                <a:schemeClr val="dk1"/>
              </a:solidFill>
            </a:endParaRPr>
          </a:p>
          <a:p>
            <a:pPr marL="0" lvl="0" indent="0" algn="ctr"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cxnSp>
        <p:nvCxnSpPr>
          <p:cNvPr id="425" name="Google Shape;425;p49"/>
          <p:cNvCxnSpPr>
            <a:stCxn id="421" idx="2"/>
            <a:endCxn id="414" idx="3"/>
          </p:cNvCxnSpPr>
          <p:nvPr/>
        </p:nvCxnSpPr>
        <p:spPr>
          <a:xfrm rot="5400000">
            <a:off x="6951953" y="1345091"/>
            <a:ext cx="962400" cy="591600"/>
          </a:xfrm>
          <a:prstGeom prst="bentConnector2">
            <a:avLst/>
          </a:prstGeom>
          <a:noFill/>
          <a:ln w="38100" cap="flat" cmpd="sng">
            <a:solidFill>
              <a:srgbClr val="0000FF"/>
            </a:solidFill>
            <a:prstDash val="solid"/>
            <a:round/>
            <a:headEnd type="none" w="med" len="med"/>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PRODUCTOS SATELITALES</a:t>
            </a:r>
            <a:endParaRPr/>
          </a:p>
        </p:txBody>
      </p:sp>
      <p:sp>
        <p:nvSpPr>
          <p:cNvPr id="431" name="Google Shape;431;p50"/>
          <p:cNvSpPr txBox="1">
            <a:spLocks noGrp="1"/>
          </p:cNvSpPr>
          <p:nvPr>
            <p:ph type="body" idx="1"/>
          </p:nvPr>
        </p:nvSpPr>
        <p:spPr>
          <a:xfrm>
            <a:off x="311700" y="572700"/>
            <a:ext cx="8520600" cy="413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Diferentes Test aplicados a: </a:t>
            </a:r>
            <a:endParaRPr/>
          </a:p>
          <a:p>
            <a:pPr marL="457200" lvl="0" indent="-342900" algn="l" rtl="0">
              <a:spcBef>
                <a:spcPts val="1600"/>
              </a:spcBef>
              <a:spcAft>
                <a:spcPts val="0"/>
              </a:spcAft>
              <a:buSzPts val="1800"/>
              <a:buChar char="●"/>
            </a:pPr>
            <a:r>
              <a:rPr lang="en"/>
              <a:t>Bandas</a:t>
            </a:r>
            <a:endParaRPr/>
          </a:p>
          <a:p>
            <a:pPr marL="457200" lvl="0" indent="-342900" algn="l" rtl="0">
              <a:spcBef>
                <a:spcPts val="0"/>
              </a:spcBef>
              <a:spcAft>
                <a:spcPts val="0"/>
              </a:spcAft>
              <a:buSzPts val="1800"/>
              <a:buChar char="●"/>
            </a:pPr>
            <a:r>
              <a:rPr lang="en"/>
              <a:t>Diferencias entre bandas</a:t>
            </a:r>
            <a:endParaRPr/>
          </a:p>
          <a:p>
            <a:pPr marL="457200" lvl="0" indent="-342900" algn="l" rtl="0">
              <a:spcBef>
                <a:spcPts val="0"/>
              </a:spcBef>
              <a:spcAft>
                <a:spcPts val="0"/>
              </a:spcAft>
              <a:buSzPts val="1800"/>
              <a:buChar char="●"/>
            </a:pPr>
            <a:r>
              <a:rPr lang="en"/>
              <a:t>Razón entre bandas</a:t>
            </a:r>
            <a:endParaRPr/>
          </a:p>
          <a:p>
            <a:pPr marL="0" lvl="0" indent="0" algn="l" rtl="0">
              <a:spcBef>
                <a:spcPts val="1600"/>
              </a:spcBef>
              <a:spcAft>
                <a:spcPts val="0"/>
              </a:spcAft>
              <a:buNone/>
            </a:pPr>
            <a:r>
              <a:rPr lang="en"/>
              <a:t>Ejemplos:</a:t>
            </a:r>
            <a:endParaRPr/>
          </a:p>
          <a:p>
            <a:pPr marL="457200" lvl="0" indent="-342900" algn="l" rtl="0">
              <a:spcBef>
                <a:spcPts val="1600"/>
              </a:spcBef>
              <a:spcAft>
                <a:spcPts val="0"/>
              </a:spcAft>
              <a:buSzPts val="1800"/>
              <a:buChar char="●"/>
            </a:pPr>
            <a:r>
              <a:rPr lang="en"/>
              <a:t>Test Espaciales: cambios en la reflectividad en un cierto dominio para detectar la línea de costa.</a:t>
            </a:r>
            <a:endParaRPr/>
          </a:p>
          <a:p>
            <a:pPr marL="457200" lvl="0" indent="-342900" algn="l" rtl="0">
              <a:spcBef>
                <a:spcPts val="0"/>
              </a:spcBef>
              <a:spcAft>
                <a:spcPts val="0"/>
              </a:spcAft>
              <a:buSzPts val="1800"/>
              <a:buChar char="●"/>
            </a:pPr>
            <a:r>
              <a:rPr lang="en"/>
              <a:t>Test Temporales: cambio en el albedo (en cielo despejado) de un píxel implica cambio en el tipo de suelo.</a:t>
            </a:r>
            <a:endParaRPr/>
          </a:p>
          <a:p>
            <a:pPr marL="457200" lvl="0" indent="-342900" algn="l" rtl="0">
              <a:spcBef>
                <a:spcPts val="0"/>
              </a:spcBef>
              <a:spcAft>
                <a:spcPts val="0"/>
              </a:spcAft>
              <a:buSzPts val="1800"/>
              <a:buChar char="●"/>
            </a:pPr>
            <a:r>
              <a:rPr lang="en"/>
              <a:t>Test con umbrales fijos: píxeles con temperatura debajo de -30°C en la banda infrarroja implica la presencia de nubes.</a:t>
            </a:r>
            <a:endParaRPr/>
          </a:p>
          <a:p>
            <a:pPr marL="914400" lvl="0" indent="0" algn="l" rtl="0">
              <a:spcBef>
                <a:spcPts val="1600"/>
              </a:spcBef>
              <a:spcAft>
                <a:spcPts val="16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1"/>
          <p:cNvSpPr txBox="1">
            <a:spLocks noGrp="1"/>
          </p:cNvSpPr>
          <p:nvPr>
            <p:ph type="title"/>
          </p:nvPr>
        </p:nvSpPr>
        <p:spPr>
          <a:xfrm>
            <a:off x="311700" y="445025"/>
            <a:ext cx="165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MODIS</a:t>
            </a:r>
            <a:endParaRPr/>
          </a:p>
        </p:txBody>
      </p:sp>
      <p:sp>
        <p:nvSpPr>
          <p:cNvPr id="437" name="Google Shape;437;p51"/>
          <p:cNvSpPr txBox="1">
            <a:spLocks noGrp="1"/>
          </p:cNvSpPr>
          <p:nvPr>
            <p:ph type="body" idx="1"/>
          </p:nvPr>
        </p:nvSpPr>
        <p:spPr>
          <a:xfrm>
            <a:off x="311700" y="1152475"/>
            <a:ext cx="1798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CLOUD MASK</a:t>
            </a:r>
            <a:endParaRPr/>
          </a:p>
          <a:p>
            <a:pPr marL="0" lvl="0" indent="0" algn="l" rtl="0">
              <a:lnSpc>
                <a:spcPct val="100000"/>
              </a:lnSpc>
              <a:spcBef>
                <a:spcPts val="0"/>
              </a:spcBef>
              <a:spcAft>
                <a:spcPts val="0"/>
              </a:spcAft>
              <a:buNone/>
            </a:pPr>
            <a:r>
              <a:rPr lang="en"/>
              <a:t>Algorithm</a:t>
            </a:r>
            <a:endParaRPr/>
          </a:p>
          <a:p>
            <a:pPr marL="0" lvl="0" indent="0" algn="l" rtl="0">
              <a:lnSpc>
                <a:spcPct val="100000"/>
              </a:lnSpc>
              <a:spcBef>
                <a:spcPts val="0"/>
              </a:spcBef>
              <a:spcAft>
                <a:spcPts val="0"/>
              </a:spcAft>
              <a:buNone/>
            </a:pPr>
            <a:r>
              <a:rPr lang="en"/>
              <a:t>MOD35 v6.0</a:t>
            </a:r>
            <a:endParaRPr/>
          </a:p>
        </p:txBody>
      </p:sp>
      <p:pic>
        <p:nvPicPr>
          <p:cNvPr id="438" name="Google Shape;438;p51"/>
          <p:cNvPicPr preferRelativeResize="0"/>
          <p:nvPr/>
        </p:nvPicPr>
        <p:blipFill>
          <a:blip r:embed="rId3">
            <a:alphaModFix/>
          </a:blip>
          <a:stretch>
            <a:fillRect/>
          </a:stretch>
        </p:blipFill>
        <p:spPr>
          <a:xfrm>
            <a:off x="2110288" y="-11700"/>
            <a:ext cx="3343275" cy="5143501"/>
          </a:xfrm>
          <a:prstGeom prst="rect">
            <a:avLst/>
          </a:prstGeom>
          <a:noFill/>
          <a:ln>
            <a:noFill/>
          </a:ln>
        </p:spPr>
      </p:pic>
      <p:pic>
        <p:nvPicPr>
          <p:cNvPr id="439" name="Google Shape;439;p51"/>
          <p:cNvPicPr preferRelativeResize="0"/>
          <p:nvPr/>
        </p:nvPicPr>
        <p:blipFill>
          <a:blip r:embed="rId4">
            <a:alphaModFix/>
          </a:blip>
          <a:stretch>
            <a:fillRect/>
          </a:stretch>
        </p:blipFill>
        <p:spPr>
          <a:xfrm>
            <a:off x="5596446" y="-11700"/>
            <a:ext cx="3235859"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1483400"/>
            <a:ext cx="8520600" cy="220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500" b="1"/>
              <a:t>Curso</a:t>
            </a:r>
            <a:endParaRPr sz="4500" b="1"/>
          </a:p>
          <a:p>
            <a:pPr marL="0" lvl="0" indent="0" algn="l" rtl="0">
              <a:spcBef>
                <a:spcPts val="0"/>
              </a:spcBef>
              <a:spcAft>
                <a:spcPts val="0"/>
              </a:spcAft>
              <a:buClr>
                <a:schemeClr val="dk1"/>
              </a:buClr>
              <a:buSzPts val="1100"/>
              <a:buFont typeface="Arial"/>
              <a:buNone/>
            </a:pPr>
            <a:r>
              <a:rPr lang="en" sz="4500" b="1"/>
              <a:t>Radiación Solar</a:t>
            </a:r>
            <a:endParaRPr sz="3200" b="1">
              <a:solidFill>
                <a:srgbClr val="7C984A"/>
              </a:solidFill>
            </a:endParaRPr>
          </a:p>
          <a:p>
            <a:pPr marL="0" lvl="0" indent="0" algn="l" rtl="0">
              <a:spcBef>
                <a:spcPts val="0"/>
              </a:spcBef>
              <a:spcAft>
                <a:spcPts val="0"/>
              </a:spcAft>
              <a:buNone/>
            </a:pPr>
            <a:endParaRPr sz="3200" b="1">
              <a:solidFill>
                <a:srgbClr val="7C984A"/>
              </a:solidFill>
            </a:endParaRPr>
          </a:p>
          <a:p>
            <a:pPr marL="0" lvl="0" indent="0" algn="l" rtl="0">
              <a:spcBef>
                <a:spcPts val="0"/>
              </a:spcBef>
              <a:spcAft>
                <a:spcPts val="0"/>
              </a:spcAft>
              <a:buClr>
                <a:schemeClr val="dk1"/>
              </a:buClr>
              <a:buSzPts val="1100"/>
              <a:buFont typeface="Arial"/>
              <a:buNone/>
            </a:pPr>
            <a:r>
              <a:rPr lang="en" sz="3200" b="1">
                <a:solidFill>
                  <a:srgbClr val="7C984A"/>
                </a:solidFill>
              </a:rPr>
              <a:t>1- Transferencia Radiativa</a:t>
            </a:r>
            <a:endParaRPr sz="3200" b="1">
              <a:solidFill>
                <a:srgbClr val="7C984A"/>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Google Shape;444;p52"/>
          <p:cNvPicPr preferRelativeResize="0"/>
          <p:nvPr/>
        </p:nvPicPr>
        <p:blipFill>
          <a:blip r:embed="rId3">
            <a:alphaModFix/>
          </a:blip>
          <a:stretch>
            <a:fillRect/>
          </a:stretch>
        </p:blipFill>
        <p:spPr>
          <a:xfrm>
            <a:off x="3698512" y="0"/>
            <a:ext cx="3927425" cy="5143499"/>
          </a:xfrm>
          <a:prstGeom prst="rect">
            <a:avLst/>
          </a:prstGeom>
          <a:noFill/>
          <a:ln>
            <a:noFill/>
          </a:ln>
        </p:spPr>
      </p:pic>
      <p:sp>
        <p:nvSpPr>
          <p:cNvPr id="445" name="Google Shape;445;p52"/>
          <p:cNvSpPr txBox="1">
            <a:spLocks noGrp="1"/>
          </p:cNvSpPr>
          <p:nvPr>
            <p:ph type="title"/>
          </p:nvPr>
        </p:nvSpPr>
        <p:spPr>
          <a:xfrm>
            <a:off x="311700" y="445025"/>
            <a:ext cx="16557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MODIS</a:t>
            </a:r>
            <a:endParaRPr/>
          </a:p>
        </p:txBody>
      </p:sp>
      <p:sp>
        <p:nvSpPr>
          <p:cNvPr id="446" name="Google Shape;446;p52"/>
          <p:cNvSpPr txBox="1">
            <a:spLocks noGrp="1"/>
          </p:cNvSpPr>
          <p:nvPr>
            <p:ph type="body" idx="1"/>
          </p:nvPr>
        </p:nvSpPr>
        <p:spPr>
          <a:xfrm>
            <a:off x="311700" y="1152475"/>
            <a:ext cx="17985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t>CLOUD MASK</a:t>
            </a:r>
            <a:endParaRPr/>
          </a:p>
          <a:p>
            <a:pPr marL="0" lvl="0" indent="0" algn="l" rtl="0">
              <a:lnSpc>
                <a:spcPct val="100000"/>
              </a:lnSpc>
              <a:spcBef>
                <a:spcPts val="0"/>
              </a:spcBef>
              <a:spcAft>
                <a:spcPts val="0"/>
              </a:spcAft>
              <a:buNone/>
            </a:pPr>
            <a:r>
              <a:rPr lang="en"/>
              <a:t>Algorithm</a:t>
            </a:r>
            <a:endParaRPr/>
          </a:p>
          <a:p>
            <a:pPr marL="0" lvl="0" indent="0" algn="l" rtl="0">
              <a:lnSpc>
                <a:spcPct val="100000"/>
              </a:lnSpc>
              <a:spcBef>
                <a:spcPts val="0"/>
              </a:spcBef>
              <a:spcAft>
                <a:spcPts val="0"/>
              </a:spcAft>
              <a:buNone/>
            </a:pPr>
            <a:r>
              <a:rPr lang="en"/>
              <a:t>MOD35 v6.0</a:t>
            </a:r>
            <a:endParaRPr/>
          </a:p>
        </p:txBody>
      </p:sp>
      <p:sp>
        <p:nvSpPr>
          <p:cNvPr id="447" name="Google Shape;447;p52"/>
          <p:cNvSpPr txBox="1"/>
          <p:nvPr/>
        </p:nvSpPr>
        <p:spPr>
          <a:xfrm>
            <a:off x="2641625" y="81725"/>
            <a:ext cx="10569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BANDA 1</a:t>
            </a:r>
            <a:endParaRPr/>
          </a:p>
        </p:txBody>
      </p:sp>
      <p:sp>
        <p:nvSpPr>
          <p:cNvPr id="448" name="Google Shape;448;p52"/>
          <p:cNvSpPr txBox="1"/>
          <p:nvPr/>
        </p:nvSpPr>
        <p:spPr>
          <a:xfrm>
            <a:off x="7625925" y="0"/>
            <a:ext cx="10569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BANDA 6</a:t>
            </a:r>
            <a:endParaRPr/>
          </a:p>
        </p:txBody>
      </p:sp>
      <p:sp>
        <p:nvSpPr>
          <p:cNvPr id="449" name="Google Shape;449;p52"/>
          <p:cNvSpPr txBox="1"/>
          <p:nvPr/>
        </p:nvSpPr>
        <p:spPr>
          <a:xfrm>
            <a:off x="2641625" y="1730450"/>
            <a:ext cx="1056900" cy="3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BANDA 26</a:t>
            </a:r>
            <a:endParaRPr/>
          </a:p>
        </p:txBody>
      </p:sp>
      <p:sp>
        <p:nvSpPr>
          <p:cNvPr id="450" name="Google Shape;450;p52"/>
          <p:cNvSpPr txBox="1"/>
          <p:nvPr/>
        </p:nvSpPr>
        <p:spPr>
          <a:xfrm>
            <a:off x="7711250" y="1730450"/>
            <a:ext cx="10569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CLOUD MASK</a:t>
            </a:r>
            <a:endParaRPr/>
          </a:p>
        </p:txBody>
      </p:sp>
      <p:sp>
        <p:nvSpPr>
          <p:cNvPr id="451" name="Google Shape;451;p52"/>
          <p:cNvSpPr txBox="1"/>
          <p:nvPr/>
        </p:nvSpPr>
        <p:spPr>
          <a:xfrm>
            <a:off x="2641625" y="3379175"/>
            <a:ext cx="10569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SNOW TEST</a:t>
            </a:r>
            <a:endParaRPr/>
          </a:p>
        </p:txBody>
      </p:sp>
      <p:sp>
        <p:nvSpPr>
          <p:cNvPr id="452" name="Google Shape;452;p52"/>
          <p:cNvSpPr txBox="1"/>
          <p:nvPr/>
        </p:nvSpPr>
        <p:spPr>
          <a:xfrm>
            <a:off x="7711250" y="3475650"/>
            <a:ext cx="1150200" cy="4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BT11-BT12 </a:t>
            </a:r>
            <a:endParaRPr/>
          </a:p>
          <a:p>
            <a:pPr marL="0" lvl="0" indent="0" algn="l" rtl="0">
              <a:spcBef>
                <a:spcPts val="0"/>
              </a:spcBef>
              <a:spcAft>
                <a:spcPts val="0"/>
              </a:spcAft>
              <a:buNone/>
            </a:pPr>
            <a:r>
              <a:rPr lang="en"/>
              <a:t>TEST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MODELOS DE TRANSFERENCIA RADIATIVA</a:t>
            </a:r>
            <a:endParaRPr/>
          </a:p>
        </p:txBody>
      </p:sp>
      <p:grpSp>
        <p:nvGrpSpPr>
          <p:cNvPr id="458" name="Google Shape;458;p53"/>
          <p:cNvGrpSpPr/>
          <p:nvPr/>
        </p:nvGrpSpPr>
        <p:grpSpPr>
          <a:xfrm>
            <a:off x="343776" y="655206"/>
            <a:ext cx="8588964" cy="3913683"/>
            <a:chOff x="-192956" y="-8630"/>
            <a:chExt cx="7469963" cy="5353144"/>
          </a:xfrm>
        </p:grpSpPr>
        <p:sp>
          <p:nvSpPr>
            <p:cNvPr id="459" name="Google Shape;459;p53"/>
            <p:cNvSpPr/>
            <p:nvPr/>
          </p:nvSpPr>
          <p:spPr>
            <a:xfrm>
              <a:off x="-192956" y="14"/>
              <a:ext cx="3605400" cy="5344500"/>
            </a:xfrm>
            <a:prstGeom prst="roundRect">
              <a:avLst>
                <a:gd name="adj" fmla="val 0"/>
              </a:avLst>
            </a:prstGeom>
            <a:solidFill>
              <a:srgbClr val="C9D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3"/>
            <p:cNvSpPr txBox="1"/>
            <p:nvPr/>
          </p:nvSpPr>
          <p:spPr>
            <a:xfrm>
              <a:off x="-121763" y="-8630"/>
              <a:ext cx="3408900" cy="1207500"/>
            </a:xfrm>
            <a:prstGeom prst="rect">
              <a:avLst/>
            </a:prstGeom>
            <a:noFill/>
            <a:ln>
              <a:noFill/>
            </a:ln>
          </p:spPr>
          <p:txBody>
            <a:bodyPr spcFirstLastPara="1" wrap="square" lIns="190500" tIns="190500" rIns="190500" bIns="190500" anchor="ctr" anchorCtr="0">
              <a:noAutofit/>
            </a:bodyPr>
            <a:lstStyle/>
            <a:p>
              <a:pPr marL="0" marR="0" lvl="0" indent="0" algn="ctr" rtl="0">
                <a:lnSpc>
                  <a:spcPct val="90000"/>
                </a:lnSpc>
                <a:spcBef>
                  <a:spcPts val="0"/>
                </a:spcBef>
                <a:spcAft>
                  <a:spcPts val="0"/>
                </a:spcAft>
                <a:buClr>
                  <a:srgbClr val="000000"/>
                </a:buClr>
                <a:buSzPts val="5000"/>
                <a:buFont typeface="Arial"/>
                <a:buNone/>
              </a:pPr>
              <a:r>
                <a:rPr lang="en" sz="2800"/>
                <a:t>Línea por línea</a:t>
              </a:r>
              <a:endParaRPr sz="2800"/>
            </a:p>
          </p:txBody>
        </p:sp>
        <p:sp>
          <p:nvSpPr>
            <p:cNvPr id="461" name="Google Shape;461;p53"/>
            <p:cNvSpPr/>
            <p:nvPr/>
          </p:nvSpPr>
          <p:spPr>
            <a:xfrm>
              <a:off x="-92070" y="1086288"/>
              <a:ext cx="3349500" cy="24087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3"/>
            <p:cNvSpPr txBox="1"/>
            <p:nvPr/>
          </p:nvSpPr>
          <p:spPr>
            <a:xfrm>
              <a:off x="-92069" y="1311736"/>
              <a:ext cx="3238800" cy="2183400"/>
            </a:xfrm>
            <a:prstGeom prst="rect">
              <a:avLst/>
            </a:prstGeom>
            <a:noFill/>
            <a:ln>
              <a:noFill/>
            </a:ln>
          </p:spPr>
          <p:txBody>
            <a:bodyPr spcFirstLastPara="1" wrap="square" lIns="43175" tIns="32375" rIns="43175" bIns="32375" anchor="ctr" anchorCtr="0">
              <a:noAutofit/>
            </a:bodyPr>
            <a:lstStyle/>
            <a:p>
              <a:pPr marL="457200" marR="0" lvl="0" indent="-336550" algn="l" rtl="0">
                <a:lnSpc>
                  <a:spcPct val="90000"/>
                </a:lnSpc>
                <a:spcBef>
                  <a:spcPts val="0"/>
                </a:spcBef>
                <a:spcAft>
                  <a:spcPts val="0"/>
                </a:spcAft>
                <a:buSzPts val="1700"/>
                <a:buChar char="●"/>
              </a:pPr>
              <a:r>
                <a:rPr lang="en" sz="1700"/>
                <a:t>Calculan cada línea espectral</a:t>
              </a:r>
              <a:endParaRPr sz="1700"/>
            </a:p>
            <a:p>
              <a:pPr marL="457200" marR="0" lvl="0" indent="-336550" algn="l" rtl="0">
                <a:lnSpc>
                  <a:spcPct val="90000"/>
                </a:lnSpc>
                <a:spcBef>
                  <a:spcPts val="0"/>
                </a:spcBef>
                <a:spcAft>
                  <a:spcPts val="0"/>
                </a:spcAft>
                <a:buSzPts val="1700"/>
                <a:buChar char="●"/>
              </a:pPr>
              <a:r>
                <a:rPr lang="en" sz="1700"/>
                <a:t>Requieren el espectro del sol en el TOA</a:t>
              </a:r>
              <a:endParaRPr sz="1700"/>
            </a:p>
            <a:p>
              <a:pPr marL="457200" lvl="0" indent="-336550" algn="l" rtl="0">
                <a:lnSpc>
                  <a:spcPct val="90000"/>
                </a:lnSpc>
                <a:spcBef>
                  <a:spcPts val="0"/>
                </a:spcBef>
                <a:spcAft>
                  <a:spcPts val="0"/>
                </a:spcAft>
                <a:buSzPts val="1700"/>
                <a:buChar char="●"/>
              </a:pPr>
              <a:r>
                <a:rPr lang="en" sz="1700">
                  <a:solidFill>
                    <a:schemeClr val="dk1"/>
                  </a:solidFill>
                </a:rPr>
                <a:t>Son más precisos</a:t>
              </a:r>
              <a:endParaRPr sz="1700"/>
            </a:p>
            <a:p>
              <a:pPr marL="457200" lvl="0" indent="-336550" algn="l" rtl="0">
                <a:lnSpc>
                  <a:spcPct val="90000"/>
                </a:lnSpc>
                <a:spcBef>
                  <a:spcPts val="0"/>
                </a:spcBef>
                <a:spcAft>
                  <a:spcPts val="0"/>
                </a:spcAft>
                <a:buSzPts val="1700"/>
                <a:buChar char="●"/>
              </a:pPr>
              <a:r>
                <a:rPr lang="en" sz="1700">
                  <a:solidFill>
                    <a:schemeClr val="dk1"/>
                  </a:solidFill>
                </a:rPr>
                <a:t>Son más lentos</a:t>
              </a:r>
              <a:endParaRPr sz="1700">
                <a:solidFill>
                  <a:schemeClr val="dk1"/>
                </a:solidFill>
              </a:endParaRPr>
            </a:p>
            <a:p>
              <a:pPr marL="457200" lvl="0" indent="-336550" algn="l" rtl="0">
                <a:lnSpc>
                  <a:spcPct val="90000"/>
                </a:lnSpc>
                <a:spcBef>
                  <a:spcPts val="0"/>
                </a:spcBef>
                <a:spcAft>
                  <a:spcPts val="0"/>
                </a:spcAft>
                <a:buClr>
                  <a:schemeClr val="dk1"/>
                </a:buClr>
                <a:buSzPts val="1700"/>
                <a:buChar char="●"/>
              </a:pPr>
              <a:r>
                <a:rPr lang="en" sz="1700">
                  <a:solidFill>
                    <a:schemeClr val="dk1"/>
                  </a:solidFill>
                </a:rPr>
                <a:t>Sirven para calcular partes del espectro por separado</a:t>
              </a:r>
              <a:endParaRPr sz="1700">
                <a:solidFill>
                  <a:schemeClr val="dk1"/>
                </a:solidFill>
              </a:endParaRPr>
            </a:p>
            <a:p>
              <a:pPr marL="0" marR="0" lvl="0" indent="0" algn="l" rtl="0">
                <a:lnSpc>
                  <a:spcPct val="90000"/>
                </a:lnSpc>
                <a:spcBef>
                  <a:spcPts val="0"/>
                </a:spcBef>
                <a:spcAft>
                  <a:spcPts val="0"/>
                </a:spcAft>
                <a:buClr>
                  <a:srgbClr val="FFFFFF"/>
                </a:buClr>
                <a:buSzPts val="1700"/>
                <a:buFont typeface="Arial"/>
                <a:buNone/>
              </a:pPr>
              <a:endParaRPr sz="1700"/>
            </a:p>
          </p:txBody>
        </p:sp>
        <p:sp>
          <p:nvSpPr>
            <p:cNvPr id="463" name="Google Shape;463;p53"/>
            <p:cNvSpPr/>
            <p:nvPr/>
          </p:nvSpPr>
          <p:spPr>
            <a:xfrm>
              <a:off x="-105050" y="3688189"/>
              <a:ext cx="3349500" cy="12993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53"/>
            <p:cNvSpPr txBox="1"/>
            <p:nvPr/>
          </p:nvSpPr>
          <p:spPr>
            <a:xfrm>
              <a:off x="16798" y="3773985"/>
              <a:ext cx="2538000" cy="1086300"/>
            </a:xfrm>
            <a:prstGeom prst="rect">
              <a:avLst/>
            </a:prstGeom>
            <a:noFill/>
            <a:ln>
              <a:noFill/>
            </a:ln>
          </p:spPr>
          <p:txBody>
            <a:bodyPr spcFirstLastPara="1" wrap="square" lIns="43175" tIns="32375" rIns="43175" bIns="32375" anchor="ctr" anchorCtr="0">
              <a:noAutofit/>
            </a:bodyPr>
            <a:lstStyle/>
            <a:p>
              <a:pPr marL="0" marR="0" lvl="0" indent="0" algn="l" rtl="0">
                <a:lnSpc>
                  <a:spcPct val="90000"/>
                </a:lnSpc>
                <a:spcBef>
                  <a:spcPts val="0"/>
                </a:spcBef>
                <a:spcAft>
                  <a:spcPts val="0"/>
                </a:spcAft>
                <a:buNone/>
              </a:pPr>
              <a:r>
                <a:rPr lang="en" sz="1600"/>
                <a:t>Algunos modelos son:</a:t>
              </a:r>
              <a:endParaRPr sz="1600"/>
            </a:p>
            <a:p>
              <a:pPr marL="457200" marR="0" lvl="0" indent="-330200" algn="l" rtl="0">
                <a:lnSpc>
                  <a:spcPct val="90000"/>
                </a:lnSpc>
                <a:spcBef>
                  <a:spcPts val="0"/>
                </a:spcBef>
                <a:spcAft>
                  <a:spcPts val="0"/>
                </a:spcAft>
                <a:buSzPts val="1600"/>
                <a:buChar char="●"/>
              </a:pPr>
              <a:r>
                <a:rPr lang="en" sz="1600"/>
                <a:t>LBLRTM</a:t>
              </a:r>
              <a:endParaRPr sz="1600"/>
            </a:p>
            <a:p>
              <a:pPr marL="457200" marR="0" lvl="0" indent="-330200" algn="l" rtl="0">
                <a:lnSpc>
                  <a:spcPct val="90000"/>
                </a:lnSpc>
                <a:spcBef>
                  <a:spcPts val="0"/>
                </a:spcBef>
                <a:spcAft>
                  <a:spcPts val="0"/>
                </a:spcAft>
                <a:buSzPts val="1600"/>
                <a:buChar char="●"/>
              </a:pPr>
              <a:r>
                <a:rPr lang="en" sz="1600"/>
                <a:t>MODTRAN</a:t>
              </a:r>
              <a:endParaRPr sz="1600"/>
            </a:p>
          </p:txBody>
        </p:sp>
        <p:sp>
          <p:nvSpPr>
            <p:cNvPr id="465" name="Google Shape;465;p53"/>
            <p:cNvSpPr/>
            <p:nvPr/>
          </p:nvSpPr>
          <p:spPr>
            <a:xfrm>
              <a:off x="3671608" y="14"/>
              <a:ext cx="3605400" cy="5344500"/>
            </a:xfrm>
            <a:prstGeom prst="roundRect">
              <a:avLst>
                <a:gd name="adj" fmla="val 0"/>
              </a:avLst>
            </a:prstGeom>
            <a:solidFill>
              <a:srgbClr val="C9DF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3"/>
            <p:cNvSpPr txBox="1"/>
            <p:nvPr/>
          </p:nvSpPr>
          <p:spPr>
            <a:xfrm>
              <a:off x="3671606" y="4"/>
              <a:ext cx="3408900" cy="1086300"/>
            </a:xfrm>
            <a:prstGeom prst="rect">
              <a:avLst/>
            </a:prstGeom>
            <a:noFill/>
            <a:ln>
              <a:noFill/>
            </a:ln>
          </p:spPr>
          <p:txBody>
            <a:bodyPr spcFirstLastPara="1" wrap="square" lIns="190500" tIns="190500" rIns="190500" bIns="190500" anchor="ctr" anchorCtr="0">
              <a:noAutofit/>
            </a:bodyPr>
            <a:lstStyle/>
            <a:p>
              <a:pPr marL="0" marR="0" lvl="0" indent="0" algn="ctr" rtl="0">
                <a:lnSpc>
                  <a:spcPct val="90000"/>
                </a:lnSpc>
                <a:spcBef>
                  <a:spcPts val="0"/>
                </a:spcBef>
                <a:spcAft>
                  <a:spcPts val="0"/>
                </a:spcAft>
                <a:buClr>
                  <a:srgbClr val="000000"/>
                </a:buClr>
                <a:buSzPts val="5000"/>
                <a:buFont typeface="Arial"/>
                <a:buNone/>
              </a:pPr>
              <a:r>
                <a:rPr lang="en" sz="2800"/>
                <a:t>Bandas</a:t>
              </a:r>
              <a:endParaRPr sz="2800"/>
            </a:p>
          </p:txBody>
        </p:sp>
        <p:sp>
          <p:nvSpPr>
            <p:cNvPr id="467" name="Google Shape;467;p53"/>
            <p:cNvSpPr/>
            <p:nvPr/>
          </p:nvSpPr>
          <p:spPr>
            <a:xfrm>
              <a:off x="3840071" y="981925"/>
              <a:ext cx="3349500" cy="27063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3"/>
            <p:cNvSpPr txBox="1"/>
            <p:nvPr/>
          </p:nvSpPr>
          <p:spPr>
            <a:xfrm>
              <a:off x="3799564" y="981925"/>
              <a:ext cx="3349500" cy="2513100"/>
            </a:xfrm>
            <a:prstGeom prst="rect">
              <a:avLst/>
            </a:prstGeom>
            <a:noFill/>
            <a:ln>
              <a:noFill/>
            </a:ln>
          </p:spPr>
          <p:txBody>
            <a:bodyPr spcFirstLastPara="1" wrap="square" lIns="43175" tIns="32375" rIns="43175" bIns="32375" anchor="ctr" anchorCtr="0">
              <a:noAutofit/>
            </a:bodyPr>
            <a:lstStyle/>
            <a:p>
              <a:pPr marL="457200" marR="0" lvl="0" indent="-336550" algn="l" rtl="0">
                <a:lnSpc>
                  <a:spcPct val="90000"/>
                </a:lnSpc>
                <a:spcBef>
                  <a:spcPts val="595"/>
                </a:spcBef>
                <a:spcAft>
                  <a:spcPts val="0"/>
                </a:spcAft>
                <a:buSzPts val="1700"/>
                <a:buChar char="●"/>
              </a:pPr>
              <a:r>
                <a:rPr lang="en" sz="1700"/>
                <a:t>Usan parámetros precalculados para cada banda.  k(T,q,P)</a:t>
              </a:r>
              <a:endParaRPr sz="1700"/>
            </a:p>
            <a:p>
              <a:pPr marL="457200" marR="0" lvl="0" indent="-336550" algn="l" rtl="0">
                <a:lnSpc>
                  <a:spcPct val="90000"/>
                </a:lnSpc>
                <a:spcBef>
                  <a:spcPts val="0"/>
                </a:spcBef>
                <a:spcAft>
                  <a:spcPts val="0"/>
                </a:spcAft>
                <a:buSzPts val="1700"/>
                <a:buChar char="●"/>
              </a:pPr>
              <a:r>
                <a:rPr lang="en" sz="1700"/>
                <a:t>Necesitan menos inputs</a:t>
              </a:r>
              <a:endParaRPr sz="1700"/>
            </a:p>
            <a:p>
              <a:pPr marL="457200" marR="0" lvl="0" indent="-336550" algn="l" rtl="0">
                <a:lnSpc>
                  <a:spcPct val="90000"/>
                </a:lnSpc>
                <a:spcBef>
                  <a:spcPts val="0"/>
                </a:spcBef>
                <a:spcAft>
                  <a:spcPts val="0"/>
                </a:spcAft>
                <a:buSzPts val="1700"/>
                <a:buChar char="●"/>
              </a:pPr>
              <a:r>
                <a:rPr lang="en" sz="1700"/>
                <a:t>Son mucho más rápidos</a:t>
              </a:r>
              <a:endParaRPr sz="1700"/>
            </a:p>
            <a:p>
              <a:pPr marL="457200" marR="0" lvl="0" indent="-336550" algn="l" rtl="0">
                <a:lnSpc>
                  <a:spcPct val="90000"/>
                </a:lnSpc>
                <a:spcBef>
                  <a:spcPts val="0"/>
                </a:spcBef>
                <a:spcAft>
                  <a:spcPts val="0"/>
                </a:spcAft>
                <a:buSzPts val="1700"/>
                <a:buChar char="●"/>
              </a:pPr>
              <a:r>
                <a:rPr lang="en" sz="1700"/>
                <a:t>Sirven para calcular la radiación total de onda corta o larga (muchos no incluyen UV)</a:t>
              </a:r>
              <a:endParaRPr sz="1700"/>
            </a:p>
          </p:txBody>
        </p:sp>
        <p:sp>
          <p:nvSpPr>
            <p:cNvPr id="469" name="Google Shape;469;p53"/>
            <p:cNvSpPr/>
            <p:nvPr/>
          </p:nvSpPr>
          <p:spPr>
            <a:xfrm>
              <a:off x="3840071" y="3760204"/>
              <a:ext cx="3349500" cy="1299300"/>
            </a:xfrm>
            <a:prstGeom prst="roundRect">
              <a:avLst>
                <a:gd name="adj" fmla="val 10000"/>
              </a:avLst>
            </a:prstGeom>
            <a:solidFill>
              <a:srgbClr val="05A1D9"/>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3"/>
            <p:cNvSpPr txBox="1"/>
            <p:nvPr/>
          </p:nvSpPr>
          <p:spPr>
            <a:xfrm>
              <a:off x="3871902" y="3885084"/>
              <a:ext cx="2914200" cy="1022700"/>
            </a:xfrm>
            <a:prstGeom prst="rect">
              <a:avLst/>
            </a:prstGeom>
            <a:noFill/>
            <a:ln>
              <a:noFill/>
            </a:ln>
          </p:spPr>
          <p:txBody>
            <a:bodyPr spcFirstLastPara="1" wrap="square" lIns="43175" tIns="32375" rIns="43175" bIns="32375" anchor="ctr" anchorCtr="0">
              <a:noAutofit/>
            </a:bodyPr>
            <a:lstStyle/>
            <a:p>
              <a:pPr marL="0" marR="0" lvl="0" indent="0" algn="l" rtl="0">
                <a:lnSpc>
                  <a:spcPct val="90000"/>
                </a:lnSpc>
                <a:spcBef>
                  <a:spcPts val="0"/>
                </a:spcBef>
                <a:spcAft>
                  <a:spcPts val="0"/>
                </a:spcAft>
                <a:buClr>
                  <a:srgbClr val="FFFFFF"/>
                </a:buClr>
                <a:buSzPts val="1700"/>
                <a:buFont typeface="Arial"/>
                <a:buNone/>
              </a:pPr>
              <a:r>
                <a:rPr lang="en" sz="1600"/>
                <a:t>Algunos modelos son:</a:t>
              </a:r>
              <a:endParaRPr sz="1600"/>
            </a:p>
            <a:p>
              <a:pPr marL="457200" marR="0" lvl="0" indent="-330200" algn="l" rtl="0">
                <a:lnSpc>
                  <a:spcPct val="90000"/>
                </a:lnSpc>
                <a:spcBef>
                  <a:spcPts val="0"/>
                </a:spcBef>
                <a:spcAft>
                  <a:spcPts val="0"/>
                </a:spcAft>
                <a:buSzPts val="1600"/>
                <a:buChar char="●"/>
              </a:pPr>
              <a:r>
                <a:rPr lang="en" sz="1600"/>
                <a:t>CRTM</a:t>
              </a:r>
              <a:endParaRPr sz="1600"/>
            </a:p>
            <a:p>
              <a:pPr marL="457200" marR="0" lvl="0" indent="-330200" algn="l" rtl="0">
                <a:lnSpc>
                  <a:spcPct val="90000"/>
                </a:lnSpc>
                <a:spcBef>
                  <a:spcPts val="0"/>
                </a:spcBef>
                <a:spcAft>
                  <a:spcPts val="0"/>
                </a:spcAft>
                <a:buSzPts val="1600"/>
                <a:buChar char="●"/>
              </a:pPr>
              <a:r>
                <a:rPr lang="en" sz="1600"/>
                <a:t>libRadtran</a:t>
              </a:r>
              <a:endParaRPr sz="1600"/>
            </a:p>
            <a:p>
              <a:pPr marL="457200" marR="0" lvl="0" indent="-330200" algn="l" rtl="0">
                <a:lnSpc>
                  <a:spcPct val="90000"/>
                </a:lnSpc>
                <a:spcBef>
                  <a:spcPts val="0"/>
                </a:spcBef>
                <a:spcAft>
                  <a:spcPts val="0"/>
                </a:spcAft>
                <a:buSzPts val="1600"/>
                <a:buChar char="●"/>
              </a:pPr>
              <a:r>
                <a:rPr lang="en" sz="1600"/>
                <a:t>SMARTS</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4"/>
          <p:cNvSpPr txBox="1">
            <a:spLocks noGrp="1"/>
          </p:cNvSpPr>
          <p:nvPr>
            <p:ph type="body" idx="1"/>
          </p:nvPr>
        </p:nvSpPr>
        <p:spPr>
          <a:xfrm>
            <a:off x="311700" y="757825"/>
            <a:ext cx="8520600" cy="38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t>USOS:</a:t>
            </a:r>
            <a:endParaRPr sz="2000" b="1"/>
          </a:p>
          <a:p>
            <a:pPr marL="457200" lvl="0" indent="-368300" algn="l" rtl="0">
              <a:spcBef>
                <a:spcPts val="1600"/>
              </a:spcBef>
              <a:spcAft>
                <a:spcPts val="0"/>
              </a:spcAft>
              <a:buSzPts val="2200"/>
              <a:buChar char="-"/>
            </a:pPr>
            <a:r>
              <a:rPr lang="en" sz="2200" b="1">
                <a:solidFill>
                  <a:srgbClr val="2F5496"/>
                </a:solidFill>
              </a:rPr>
              <a:t>Cálculo inverso de parámetros geofísicos</a:t>
            </a:r>
            <a:r>
              <a:rPr lang="en" sz="2200"/>
              <a:t> desde datos satelitales</a:t>
            </a:r>
            <a:endParaRPr sz="2200"/>
          </a:p>
          <a:p>
            <a:pPr marL="457200" lvl="0" indent="-368300" algn="l" rtl="0">
              <a:spcBef>
                <a:spcPts val="0"/>
              </a:spcBef>
              <a:spcAft>
                <a:spcPts val="0"/>
              </a:spcAft>
              <a:buSzPts val="2200"/>
              <a:buChar char="-"/>
            </a:pPr>
            <a:r>
              <a:rPr lang="en" sz="2200" b="1">
                <a:solidFill>
                  <a:srgbClr val="2F5496"/>
                </a:solidFill>
              </a:rPr>
              <a:t>Parametrizaciones de radiación</a:t>
            </a:r>
            <a:r>
              <a:rPr lang="en" sz="2200"/>
              <a:t> en modelos meteorológicos o climáticos</a:t>
            </a:r>
            <a:endParaRPr sz="2200"/>
          </a:p>
          <a:p>
            <a:pPr marL="457200" lvl="0" indent="-368300" algn="l" rtl="0">
              <a:spcBef>
                <a:spcPts val="0"/>
              </a:spcBef>
              <a:spcAft>
                <a:spcPts val="0"/>
              </a:spcAft>
              <a:buSzPts val="2200"/>
              <a:buChar char="-"/>
            </a:pPr>
            <a:r>
              <a:rPr lang="en" sz="2200" b="1">
                <a:solidFill>
                  <a:srgbClr val="2F5496"/>
                </a:solidFill>
              </a:rPr>
              <a:t>Cálculo de radiación para energía solar</a:t>
            </a:r>
            <a:r>
              <a:rPr lang="en" sz="2200"/>
              <a:t>: </a:t>
            </a:r>
            <a:r>
              <a:rPr lang="en" sz="2000"/>
              <a:t>se requiere conocer con precisión la </a:t>
            </a:r>
            <a:r>
              <a:rPr lang="en" sz="2000" b="1"/>
              <a:t>nubosidad</a:t>
            </a:r>
            <a:endParaRPr sz="2000" b="1"/>
          </a:p>
        </p:txBody>
      </p:sp>
      <p:sp>
        <p:nvSpPr>
          <p:cNvPr id="476" name="Google Shape;476;p5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MODELOS DE TRANSFERENCIA RADIATIVA</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5"/>
          <p:cNvSpPr txBox="1">
            <a:spLocks noGrp="1"/>
          </p:cNvSpPr>
          <p:nvPr>
            <p:ph type="body" idx="1"/>
          </p:nvPr>
        </p:nvSpPr>
        <p:spPr>
          <a:xfrm>
            <a:off x="311700" y="726300"/>
            <a:ext cx="8520600" cy="384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1"/>
                </a:solidFill>
              </a:rPr>
              <a:t>Fórmula ganadora:</a:t>
            </a:r>
            <a:endParaRPr sz="2400" i="1">
              <a:solidFill>
                <a:schemeClr val="dk1"/>
              </a:solidFill>
            </a:endParaRPr>
          </a:p>
          <a:p>
            <a:pPr marL="0" lvl="0" indent="0" algn="l" rtl="0">
              <a:spcBef>
                <a:spcPts val="1600"/>
              </a:spcBef>
              <a:spcAft>
                <a:spcPts val="0"/>
              </a:spcAft>
              <a:buNone/>
            </a:pPr>
            <a:endParaRPr sz="2400" i="1">
              <a:solidFill>
                <a:schemeClr val="dk1"/>
              </a:solidFill>
            </a:endParaRPr>
          </a:p>
          <a:p>
            <a:pPr marL="0" lvl="0" indent="0" algn="l" rtl="0">
              <a:spcBef>
                <a:spcPts val="1600"/>
              </a:spcBef>
              <a:spcAft>
                <a:spcPts val="0"/>
              </a:spcAft>
              <a:buNone/>
            </a:pPr>
            <a:endParaRPr sz="2400" i="1">
              <a:solidFill>
                <a:schemeClr val="dk1"/>
              </a:solidFill>
            </a:endParaRPr>
          </a:p>
          <a:p>
            <a:pPr marL="457200" lvl="0" indent="-368300" algn="l" rtl="0">
              <a:spcBef>
                <a:spcPts val="1600"/>
              </a:spcBef>
              <a:spcAft>
                <a:spcPts val="0"/>
              </a:spcAft>
              <a:buClr>
                <a:schemeClr val="dk1"/>
              </a:buClr>
              <a:buSzPts val="2200"/>
              <a:buChar char="●"/>
            </a:pPr>
            <a:r>
              <a:rPr lang="en" sz="2200">
                <a:solidFill>
                  <a:schemeClr val="dk1"/>
                </a:solidFill>
              </a:rPr>
              <a:t>Cálculo rápido para grandes períodos de tiempo y grandes dominios</a:t>
            </a:r>
            <a:endParaRPr sz="2200">
              <a:solidFill>
                <a:schemeClr val="dk1"/>
              </a:solidFill>
            </a:endParaRPr>
          </a:p>
          <a:p>
            <a:pPr marL="457200" lvl="0" indent="-368300" algn="l" rtl="0">
              <a:spcBef>
                <a:spcPts val="0"/>
              </a:spcBef>
              <a:spcAft>
                <a:spcPts val="0"/>
              </a:spcAft>
              <a:buClr>
                <a:schemeClr val="dk1"/>
              </a:buClr>
              <a:buSzPts val="2200"/>
              <a:buChar char="●"/>
            </a:pPr>
            <a:r>
              <a:rPr lang="en" sz="2200">
                <a:solidFill>
                  <a:schemeClr val="dk1"/>
                </a:solidFill>
              </a:rPr>
              <a:t>No requiere conocer perfiles verticales de nubosidad</a:t>
            </a:r>
            <a:endParaRPr sz="2200">
              <a:solidFill>
                <a:schemeClr val="dk1"/>
              </a:solidFill>
            </a:endParaRPr>
          </a:p>
          <a:p>
            <a:pPr marL="457200" lvl="0" indent="-368300" algn="l" rtl="0">
              <a:spcBef>
                <a:spcPts val="0"/>
              </a:spcBef>
              <a:spcAft>
                <a:spcPts val="0"/>
              </a:spcAft>
              <a:buClr>
                <a:schemeClr val="dk1"/>
              </a:buClr>
              <a:buSzPts val="2200"/>
              <a:buChar char="●"/>
            </a:pPr>
            <a:r>
              <a:rPr lang="en" sz="2200">
                <a:solidFill>
                  <a:schemeClr val="dk1"/>
                </a:solidFill>
              </a:rPr>
              <a:t>Resolución espacial sólo limitada por resolución satelital</a:t>
            </a:r>
            <a:endParaRPr sz="2200">
              <a:solidFill>
                <a:schemeClr val="dk1"/>
              </a:solidFill>
            </a:endParaRPr>
          </a:p>
        </p:txBody>
      </p:sp>
      <p:sp>
        <p:nvSpPr>
          <p:cNvPr id="482" name="Google Shape;482;p5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Cálculo de Radiación para energía solar</a:t>
            </a:r>
            <a:endParaRPr/>
          </a:p>
        </p:txBody>
      </p:sp>
      <p:sp>
        <p:nvSpPr>
          <p:cNvPr id="483" name="Google Shape;483;p55"/>
          <p:cNvSpPr/>
          <p:nvPr/>
        </p:nvSpPr>
        <p:spPr>
          <a:xfrm>
            <a:off x="4072700" y="1581675"/>
            <a:ext cx="508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500"/>
              <a:t>+</a:t>
            </a:r>
            <a:endParaRPr sz="3500"/>
          </a:p>
        </p:txBody>
      </p:sp>
      <p:sp>
        <p:nvSpPr>
          <p:cNvPr id="484" name="Google Shape;484;p55"/>
          <p:cNvSpPr/>
          <p:nvPr/>
        </p:nvSpPr>
        <p:spPr>
          <a:xfrm>
            <a:off x="4698600" y="1456875"/>
            <a:ext cx="2567400" cy="822300"/>
          </a:xfrm>
          <a:prstGeom prst="rect">
            <a:avLst/>
          </a:prstGeom>
          <a:solidFill>
            <a:srgbClr val="C9DFF0"/>
          </a:solidFill>
          <a:ln w="19050" cap="flat" cmpd="sng">
            <a:solidFill>
              <a:srgbClr val="4F81B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500"/>
              <a:t>NUBOSIDAD SATELITAL</a:t>
            </a:r>
            <a:endParaRPr sz="2500"/>
          </a:p>
        </p:txBody>
      </p:sp>
      <p:sp>
        <p:nvSpPr>
          <p:cNvPr id="485" name="Google Shape;485;p55"/>
          <p:cNvSpPr/>
          <p:nvPr/>
        </p:nvSpPr>
        <p:spPr>
          <a:xfrm>
            <a:off x="1013525" y="1456875"/>
            <a:ext cx="2942100" cy="822300"/>
          </a:xfrm>
          <a:prstGeom prst="rect">
            <a:avLst/>
          </a:prstGeom>
          <a:solidFill>
            <a:srgbClr val="A8D08C"/>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a:t>RTM bandas</a:t>
            </a:r>
            <a:endParaRPr sz="3000"/>
          </a:p>
          <a:p>
            <a:pPr marL="0" lvl="0" indent="0" algn="ctr" rtl="0">
              <a:spcBef>
                <a:spcPts val="0"/>
              </a:spcBef>
              <a:spcAft>
                <a:spcPts val="0"/>
              </a:spcAft>
              <a:buNone/>
            </a:pPr>
            <a:r>
              <a:rPr lang="en" sz="2500"/>
              <a:t>cielo despejado</a:t>
            </a:r>
            <a:endParaRPr sz="25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56"/>
          <p:cNvPicPr preferRelativeResize="0"/>
          <p:nvPr/>
        </p:nvPicPr>
        <p:blipFill>
          <a:blip r:embed="rId3">
            <a:alphaModFix/>
          </a:blip>
          <a:stretch>
            <a:fillRect/>
          </a:stretch>
        </p:blipFill>
        <p:spPr>
          <a:xfrm>
            <a:off x="909375" y="0"/>
            <a:ext cx="7325250" cy="4790700"/>
          </a:xfrm>
          <a:prstGeom prst="rect">
            <a:avLst/>
          </a:prstGeom>
          <a:noFill/>
          <a:ln>
            <a:noFill/>
          </a:ln>
        </p:spPr>
      </p:pic>
      <p:sp>
        <p:nvSpPr>
          <p:cNvPr id="491" name="Google Shape;491;p56"/>
          <p:cNvSpPr/>
          <p:nvPr/>
        </p:nvSpPr>
        <p:spPr>
          <a:xfrm>
            <a:off x="936450" y="1984725"/>
            <a:ext cx="7298100" cy="377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7"/>
          <p:cNvSpPr txBox="1">
            <a:spLocks noGrp="1"/>
          </p:cNvSpPr>
          <p:nvPr>
            <p:ph type="title"/>
          </p:nvPr>
        </p:nvSpPr>
        <p:spPr>
          <a:xfrm>
            <a:off x="3762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BIBLIOGRAFÍA (parte 2)</a:t>
            </a:r>
            <a:endParaRPr/>
          </a:p>
        </p:txBody>
      </p:sp>
      <p:sp>
        <p:nvSpPr>
          <p:cNvPr id="497" name="Google Shape;497;p57"/>
          <p:cNvSpPr txBox="1">
            <a:spLocks noGrp="1"/>
          </p:cNvSpPr>
          <p:nvPr>
            <p:ph type="body" idx="1"/>
          </p:nvPr>
        </p:nvSpPr>
        <p:spPr>
          <a:xfrm>
            <a:off x="145125" y="572700"/>
            <a:ext cx="8835900" cy="4200000"/>
          </a:xfrm>
          <a:prstGeom prst="rect">
            <a:avLst/>
          </a:prstGeom>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chemeClr val="dk1"/>
              </a:buClr>
              <a:buSzPts val="1600"/>
              <a:buChar char="•"/>
            </a:pPr>
            <a:endParaRPr sz="1400">
              <a:solidFill>
                <a:schemeClr val="dk1"/>
              </a:solidFill>
            </a:endParaRPr>
          </a:p>
          <a:p>
            <a:pPr marL="457200" lvl="0" indent="0" algn="l" rtl="0">
              <a:lnSpc>
                <a:spcPct val="100000"/>
              </a:lnSpc>
              <a:spcBef>
                <a:spcPts val="320"/>
              </a:spcBef>
              <a:spcAft>
                <a:spcPts val="0"/>
              </a:spcAft>
              <a:buNone/>
            </a:pPr>
            <a:endParaRPr sz="1600">
              <a:solidFill>
                <a:schemeClr val="dk1"/>
              </a:solidFill>
              <a:latin typeface="Calibri"/>
              <a:ea typeface="Calibri"/>
              <a:cs typeface="Calibri"/>
              <a:sym typeface="Calibri"/>
            </a:endParaRPr>
          </a:p>
          <a:p>
            <a:pPr marL="342900" lvl="0" indent="-241300" algn="l" rtl="0">
              <a:lnSpc>
                <a:spcPct val="100000"/>
              </a:lnSpc>
              <a:spcBef>
                <a:spcPts val="32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Preguntas?</a:t>
            </a:r>
            <a:endParaRPr/>
          </a:p>
          <a:p>
            <a:pPr marL="0" lvl="0" indent="0" algn="ctr" rtl="0">
              <a:spcBef>
                <a:spcPts val="0"/>
              </a:spcBef>
              <a:spcAft>
                <a:spcPts val="0"/>
              </a:spcAft>
              <a:buNone/>
            </a:pPr>
            <a:r>
              <a:rPr lang="en"/>
              <a:t>alejandra.mm@gmail.com</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9"/>
          <p:cNvSpPr txBox="1">
            <a:spLocks noGrp="1"/>
          </p:cNvSpPr>
          <p:nvPr>
            <p:ph type="title"/>
          </p:nvPr>
        </p:nvSpPr>
        <p:spPr>
          <a:xfrm>
            <a:off x="311700" y="2150850"/>
            <a:ext cx="88323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500" b="1"/>
              <a:t>Curso</a:t>
            </a:r>
            <a:endParaRPr sz="4500" b="1"/>
          </a:p>
          <a:p>
            <a:pPr marL="0" lvl="0" indent="0" algn="l" rtl="0">
              <a:spcBef>
                <a:spcPts val="0"/>
              </a:spcBef>
              <a:spcAft>
                <a:spcPts val="0"/>
              </a:spcAft>
              <a:buClr>
                <a:schemeClr val="dk1"/>
              </a:buClr>
              <a:buSzPts val="1100"/>
              <a:buFont typeface="Arial"/>
              <a:buNone/>
            </a:pPr>
            <a:r>
              <a:rPr lang="en" sz="4500" b="1"/>
              <a:t>Radiación Solar</a:t>
            </a:r>
            <a:endParaRPr sz="3200" b="1">
              <a:solidFill>
                <a:srgbClr val="7C984A"/>
              </a:solidFill>
            </a:endParaRPr>
          </a:p>
          <a:p>
            <a:pPr marL="0" lvl="0" indent="0" algn="l" rtl="0">
              <a:spcBef>
                <a:spcPts val="0"/>
              </a:spcBef>
              <a:spcAft>
                <a:spcPts val="0"/>
              </a:spcAft>
              <a:buClr>
                <a:schemeClr val="dk1"/>
              </a:buClr>
              <a:buSzPts val="1100"/>
              <a:buFont typeface="Arial"/>
              <a:buNone/>
            </a:pPr>
            <a:endParaRPr sz="3200" b="1">
              <a:solidFill>
                <a:srgbClr val="7C984A"/>
              </a:solidFill>
            </a:endParaRPr>
          </a:p>
          <a:p>
            <a:pPr marL="0" lvl="0" indent="0" algn="l" rtl="0">
              <a:spcBef>
                <a:spcPts val="0"/>
              </a:spcBef>
              <a:spcAft>
                <a:spcPts val="0"/>
              </a:spcAft>
              <a:buNone/>
            </a:pPr>
            <a:r>
              <a:rPr lang="en" sz="3200" b="1">
                <a:solidFill>
                  <a:srgbClr val="7C984A"/>
                </a:solidFill>
              </a:rPr>
              <a:t>4- Explorador Solar </a:t>
            </a:r>
            <a:endParaRPr sz="3200" b="1">
              <a:solidFill>
                <a:srgbClr val="7C984A"/>
              </a:solidFill>
            </a:endParaRPr>
          </a:p>
          <a:p>
            <a:pPr marL="0" lvl="0" indent="0" algn="l" rtl="0">
              <a:spcBef>
                <a:spcPts val="0"/>
              </a:spcBef>
              <a:spcAft>
                <a:spcPts val="0"/>
              </a:spcAft>
              <a:buClr>
                <a:schemeClr val="dk1"/>
              </a:buClr>
              <a:buSzPts val="1100"/>
              <a:buFont typeface="Arial"/>
              <a:buNone/>
            </a:pPr>
            <a:r>
              <a:rPr lang="en" sz="3200" b="1">
                <a:solidFill>
                  <a:srgbClr val="7C984A"/>
                </a:solidFill>
              </a:rPr>
              <a:t>    del Ministerio de Energía</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60"/>
          <p:cNvSpPr txBox="1"/>
          <p:nvPr/>
        </p:nvSpPr>
        <p:spPr>
          <a:xfrm>
            <a:off x="193325" y="6840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rgbClr val="000000"/>
                </a:solidFill>
              </a:rPr>
              <a:t>Metodología</a:t>
            </a:r>
            <a:endParaRPr sz="2800">
              <a:solidFill>
                <a:srgbClr val="000000"/>
              </a:solidFill>
            </a:endParaRPr>
          </a:p>
        </p:txBody>
      </p:sp>
      <p:grpSp>
        <p:nvGrpSpPr>
          <p:cNvPr id="513" name="Google Shape;513;p60"/>
          <p:cNvGrpSpPr/>
          <p:nvPr/>
        </p:nvGrpSpPr>
        <p:grpSpPr>
          <a:xfrm>
            <a:off x="2709526" y="170390"/>
            <a:ext cx="6237132" cy="4802702"/>
            <a:chOff x="-176000" y="133280"/>
            <a:chExt cx="6238379" cy="3909403"/>
          </a:xfrm>
        </p:grpSpPr>
        <p:sp>
          <p:nvSpPr>
            <p:cNvPr id="514" name="Google Shape;514;p60"/>
            <p:cNvSpPr/>
            <p:nvPr/>
          </p:nvSpPr>
          <p:spPr>
            <a:xfrm>
              <a:off x="-19051" y="133280"/>
              <a:ext cx="5925000" cy="3623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60"/>
            <p:cNvSpPr/>
            <p:nvPr/>
          </p:nvSpPr>
          <p:spPr>
            <a:xfrm>
              <a:off x="1501190" y="313637"/>
              <a:ext cx="1391700" cy="714900"/>
            </a:xfrm>
            <a:prstGeom prst="rect">
              <a:avLst/>
            </a:prstGeom>
            <a:solidFill>
              <a:srgbClr val="FFFFFF"/>
            </a:solidFill>
            <a:ln w="31750" cap="flat" cmpd="sng">
              <a:solidFill>
                <a:srgbClr val="F73E20"/>
              </a:solidFill>
              <a:prstDash val="solid"/>
              <a:miter lim="800000"/>
              <a:headEnd type="none" w="sm" len="sm"/>
              <a:tailEnd type="none" w="sm" len="sm"/>
            </a:ln>
          </p:spPr>
          <p:txBody>
            <a:bodyPr spcFirstLastPara="1" wrap="square" lIns="91425" tIns="45700" rIns="91425" bIns="45700" anchor="ctr" anchorCtr="0">
              <a:noAutofit/>
            </a:bodyPr>
            <a:lstStyle/>
            <a:p>
              <a:pPr marL="640080" marR="0" lvl="0" indent="-640080" algn="ctr" rtl="0">
                <a:lnSpc>
                  <a:spcPct val="100000"/>
                </a:lnSpc>
                <a:spcBef>
                  <a:spcPts val="200"/>
                </a:spcBef>
                <a:spcAft>
                  <a:spcPts val="0"/>
                </a:spcAft>
                <a:buClr>
                  <a:srgbClr val="000000"/>
                </a:buClr>
                <a:buSzPts val="1200"/>
                <a:buFont typeface="Arial"/>
                <a:buNone/>
              </a:pPr>
              <a:r>
                <a:rPr lang="en" sz="1500" b="1">
                  <a:solidFill>
                    <a:srgbClr val="2F5496"/>
                  </a:solidFill>
                  <a:latin typeface="Calibri"/>
                  <a:ea typeface="Calibri"/>
                  <a:cs typeface="Calibri"/>
                  <a:sym typeface="Calibri"/>
                </a:rPr>
                <a:t>RTM</a:t>
              </a:r>
              <a:endParaRPr sz="1500" b="1"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200"/>
                <a:buFont typeface="Arial"/>
                <a:buNone/>
              </a:pPr>
              <a:r>
                <a:rPr lang="en" sz="1500" b="1" i="0" u="none" strike="noStrike" cap="none">
                  <a:solidFill>
                    <a:srgbClr val="2F5496"/>
                  </a:solidFill>
                  <a:latin typeface="Calibri"/>
                  <a:ea typeface="Calibri"/>
                  <a:cs typeface="Calibri"/>
                  <a:sym typeface="Calibri"/>
                </a:rPr>
                <a:t>CLIRAD-SW</a:t>
              </a:r>
              <a:endParaRPr sz="1500" b="1" i="0" u="none" strike="noStrike" cap="none">
                <a:solidFill>
                  <a:srgbClr val="2F5496"/>
                </a:solidFill>
                <a:latin typeface="Calibri"/>
                <a:ea typeface="Calibri"/>
                <a:cs typeface="Calibri"/>
                <a:sym typeface="Calibri"/>
              </a:endParaRPr>
            </a:p>
          </p:txBody>
        </p:sp>
        <p:sp>
          <p:nvSpPr>
            <p:cNvPr id="516" name="Google Shape;516;p60"/>
            <p:cNvSpPr/>
            <p:nvPr/>
          </p:nvSpPr>
          <p:spPr>
            <a:xfrm>
              <a:off x="996759" y="1212958"/>
              <a:ext cx="2297400" cy="531600"/>
            </a:xfrm>
            <a:prstGeom prst="rect">
              <a:avLst/>
            </a:prstGeom>
            <a:solidFill>
              <a:srgbClr val="FFFFFF"/>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rgbClr val="000000"/>
                  </a:solidFill>
                  <a:latin typeface="Calibri"/>
                  <a:ea typeface="Calibri"/>
                  <a:cs typeface="Calibri"/>
                  <a:sym typeface="Calibri"/>
                </a:rPr>
                <a:t>Radiación Directa y Difusa en cielo despejado</a:t>
              </a:r>
              <a:endParaRPr sz="1500" b="0" i="0" u="none" strike="noStrike" cap="none">
                <a:solidFill>
                  <a:srgbClr val="000000"/>
                </a:solidFill>
                <a:latin typeface="Calibri"/>
                <a:ea typeface="Calibri"/>
                <a:cs typeface="Calibri"/>
                <a:sym typeface="Calibri"/>
              </a:endParaRPr>
            </a:p>
          </p:txBody>
        </p:sp>
        <p:sp>
          <p:nvSpPr>
            <p:cNvPr id="517" name="Google Shape;517;p60"/>
            <p:cNvSpPr/>
            <p:nvPr/>
          </p:nvSpPr>
          <p:spPr>
            <a:xfrm>
              <a:off x="-19043" y="313630"/>
              <a:ext cx="1090800" cy="704100"/>
            </a:xfrm>
            <a:prstGeom prst="rect">
              <a:avLst/>
            </a:prstGeom>
            <a:solidFill>
              <a:srgbClr val="FFFFFF"/>
            </a:solidFill>
            <a:ln w="952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731520" marR="0" lvl="0" indent="-731520" algn="l" rtl="0">
                <a:lnSpc>
                  <a:spcPct val="100000"/>
                </a:lnSpc>
                <a:spcBef>
                  <a:spcPts val="0"/>
                </a:spcBef>
                <a:spcAft>
                  <a:spcPts val="0"/>
                </a:spcAft>
                <a:buClr>
                  <a:srgbClr val="000000"/>
                </a:buClr>
                <a:buSzPts val="800"/>
                <a:buFont typeface="Arial"/>
                <a:buNone/>
              </a:pPr>
              <a:r>
                <a:rPr lang="en" sz="1200" i="0" u="none" strike="noStrike" cap="none">
                  <a:solidFill>
                    <a:srgbClr val="2F5496"/>
                  </a:solidFill>
                </a:rPr>
                <a:t>Modelo de</a:t>
              </a:r>
              <a:endParaRPr sz="1200">
                <a:solidFill>
                  <a:srgbClr val="2F5496"/>
                </a:solidFill>
              </a:endParaRPr>
            </a:p>
            <a:p>
              <a:pPr marL="731520" marR="0" lvl="0" indent="-731520" algn="l" rtl="0">
                <a:lnSpc>
                  <a:spcPct val="100000"/>
                </a:lnSpc>
                <a:spcBef>
                  <a:spcPts val="0"/>
                </a:spcBef>
                <a:spcAft>
                  <a:spcPts val="0"/>
                </a:spcAft>
                <a:buClr>
                  <a:srgbClr val="000000"/>
                </a:buClr>
                <a:buSzPts val="800"/>
                <a:buFont typeface="Arial"/>
                <a:buNone/>
              </a:pPr>
              <a:r>
                <a:rPr lang="en" sz="1200" i="0" u="none" strike="noStrike" cap="none">
                  <a:solidFill>
                    <a:srgbClr val="2F5496"/>
                  </a:solidFill>
                </a:rPr>
                <a:t>topografía</a:t>
              </a:r>
              <a:r>
                <a:rPr lang="en" sz="1800" i="0" u="none" strike="noStrike" cap="none">
                  <a:solidFill>
                    <a:srgbClr val="1F3863"/>
                  </a:solidFill>
                </a:rPr>
                <a:t>:</a:t>
              </a:r>
              <a:endParaRPr sz="1800" i="0" u="none" strike="noStrike" cap="none">
                <a:solidFill>
                  <a:srgbClr val="1F3863"/>
                </a:solidFill>
              </a:endParaRPr>
            </a:p>
            <a:p>
              <a:pPr marL="731520" marR="0" lvl="0" indent="-731520" algn="l" rtl="0">
                <a:lnSpc>
                  <a:spcPct val="100000"/>
                </a:lnSpc>
                <a:spcBef>
                  <a:spcPts val="0"/>
                </a:spcBef>
                <a:spcAft>
                  <a:spcPts val="0"/>
                </a:spcAft>
                <a:buClr>
                  <a:srgbClr val="000000"/>
                </a:buClr>
                <a:buSzPts val="1200"/>
                <a:buFont typeface="Arial"/>
                <a:buNone/>
              </a:pPr>
              <a:r>
                <a:rPr lang="en" i="0" u="none" strike="noStrike" cap="none">
                  <a:solidFill>
                    <a:srgbClr val="1F3863"/>
                  </a:solidFill>
                </a:rPr>
                <a:t>SRTM </a:t>
              </a:r>
              <a:r>
                <a:rPr lang="en">
                  <a:solidFill>
                    <a:srgbClr val="1F3863"/>
                  </a:solidFill>
                </a:rPr>
                <a:t>9</a:t>
              </a:r>
              <a:r>
                <a:rPr lang="en" i="0" u="none" strike="noStrike" cap="none">
                  <a:solidFill>
                    <a:srgbClr val="1F3863"/>
                  </a:solidFill>
                </a:rPr>
                <a:t>0m</a:t>
              </a:r>
              <a:endParaRPr i="0" u="none" strike="noStrike" cap="none">
                <a:solidFill>
                  <a:srgbClr val="1F3863"/>
                </a:solidFill>
              </a:endParaRPr>
            </a:p>
          </p:txBody>
        </p:sp>
        <p:cxnSp>
          <p:nvCxnSpPr>
            <p:cNvPr id="518" name="Google Shape;518;p60"/>
            <p:cNvCxnSpPr/>
            <p:nvPr/>
          </p:nvCxnSpPr>
          <p:spPr>
            <a:xfrm>
              <a:off x="2186808" y="1028683"/>
              <a:ext cx="0" cy="205200"/>
            </a:xfrm>
            <a:prstGeom prst="straightConnector1">
              <a:avLst/>
            </a:prstGeom>
            <a:noFill/>
            <a:ln w="9525" cap="flat" cmpd="sng">
              <a:solidFill>
                <a:srgbClr val="F73E20"/>
              </a:solidFill>
              <a:prstDash val="solid"/>
              <a:round/>
              <a:headEnd type="none" w="sm" len="sm"/>
              <a:tailEnd type="triangle" w="med" len="med"/>
            </a:ln>
          </p:spPr>
        </p:cxnSp>
        <p:cxnSp>
          <p:nvCxnSpPr>
            <p:cNvPr id="519" name="Google Shape;519;p60"/>
            <p:cNvCxnSpPr>
              <a:stCxn id="517" idx="3"/>
              <a:endCxn id="515" idx="1"/>
            </p:cNvCxnSpPr>
            <p:nvPr/>
          </p:nvCxnSpPr>
          <p:spPr>
            <a:xfrm>
              <a:off x="1071757" y="665680"/>
              <a:ext cx="429300" cy="5400"/>
            </a:xfrm>
            <a:prstGeom prst="straightConnector1">
              <a:avLst/>
            </a:prstGeom>
            <a:noFill/>
            <a:ln w="9525" cap="flat" cmpd="sng">
              <a:solidFill>
                <a:srgbClr val="F73E20"/>
              </a:solidFill>
              <a:prstDash val="solid"/>
              <a:round/>
              <a:headEnd type="none" w="sm" len="sm"/>
              <a:tailEnd type="triangle" w="med" len="med"/>
            </a:ln>
          </p:spPr>
        </p:cxnSp>
        <p:sp>
          <p:nvSpPr>
            <p:cNvPr id="520" name="Google Shape;520;p60"/>
            <p:cNvSpPr/>
            <p:nvPr/>
          </p:nvSpPr>
          <p:spPr>
            <a:xfrm>
              <a:off x="3858732" y="1337602"/>
              <a:ext cx="2047200" cy="456300"/>
            </a:xfrm>
            <a:prstGeom prst="rect">
              <a:avLst/>
            </a:prstGeom>
            <a:solidFill>
              <a:srgbClr val="FFFFFF"/>
            </a:solidFill>
            <a:ln w="952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500">
                  <a:solidFill>
                    <a:srgbClr val="1F3863"/>
                  </a:solidFill>
                  <a:latin typeface="Calibri"/>
                  <a:ea typeface="Calibri"/>
                  <a:cs typeface="Calibri"/>
                  <a:sym typeface="Calibri"/>
                </a:rPr>
                <a:t>Imágenes Satelitales </a:t>
              </a:r>
              <a:endParaRPr sz="1500">
                <a:solidFill>
                  <a:srgbClr val="1F3863"/>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500">
                  <a:solidFill>
                    <a:srgbClr val="1F3863"/>
                  </a:solidFill>
                  <a:latin typeface="Calibri"/>
                  <a:ea typeface="Calibri"/>
                  <a:cs typeface="Calibri"/>
                  <a:sym typeface="Calibri"/>
                </a:rPr>
                <a:t>(GOES, MODIS)</a:t>
              </a:r>
              <a:endParaRPr sz="1500" b="0" i="1" u="none" strike="noStrike" cap="none">
                <a:solidFill>
                  <a:srgbClr val="000000"/>
                </a:solidFill>
                <a:latin typeface="Calibri"/>
                <a:ea typeface="Calibri"/>
                <a:cs typeface="Calibri"/>
                <a:sym typeface="Calibri"/>
              </a:endParaRPr>
            </a:p>
          </p:txBody>
        </p:sp>
        <p:sp>
          <p:nvSpPr>
            <p:cNvPr id="521" name="Google Shape;521;p60"/>
            <p:cNvSpPr/>
            <p:nvPr/>
          </p:nvSpPr>
          <p:spPr>
            <a:xfrm>
              <a:off x="3119507" y="1956487"/>
              <a:ext cx="1158300" cy="466200"/>
            </a:xfrm>
            <a:prstGeom prst="rect">
              <a:avLst/>
            </a:prstGeom>
            <a:solidFill>
              <a:srgbClr val="FFFFFF"/>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a:latin typeface="Calibri"/>
                  <a:ea typeface="Calibri"/>
                  <a:cs typeface="Calibri"/>
                  <a:sym typeface="Calibri"/>
                </a:rPr>
                <a:t>N</a:t>
              </a:r>
              <a:r>
                <a:rPr lang="en" sz="1500" b="0" i="0" u="none" strike="noStrike" cap="none">
                  <a:solidFill>
                    <a:srgbClr val="000000"/>
                  </a:solidFill>
                  <a:latin typeface="Calibri"/>
                  <a:ea typeface="Calibri"/>
                  <a:cs typeface="Calibri"/>
                  <a:sym typeface="Calibri"/>
                </a:rPr>
                <a:t>ubosidad</a:t>
              </a:r>
              <a:endParaRPr sz="1500" b="0" i="0" u="none" strike="noStrike" cap="none">
                <a:solidFill>
                  <a:srgbClr val="000000"/>
                </a:solidFill>
                <a:latin typeface="Calibri"/>
                <a:ea typeface="Calibri"/>
                <a:cs typeface="Calibri"/>
                <a:sym typeface="Calibri"/>
              </a:endParaRPr>
            </a:p>
          </p:txBody>
        </p:sp>
        <p:cxnSp>
          <p:nvCxnSpPr>
            <p:cNvPr id="522" name="Google Shape;522;p60"/>
            <p:cNvCxnSpPr>
              <a:endCxn id="521" idx="3"/>
            </p:cNvCxnSpPr>
            <p:nvPr/>
          </p:nvCxnSpPr>
          <p:spPr>
            <a:xfrm flipH="1">
              <a:off x="4277807" y="2179687"/>
              <a:ext cx="482100" cy="9900"/>
            </a:xfrm>
            <a:prstGeom prst="straightConnector1">
              <a:avLst/>
            </a:prstGeom>
            <a:noFill/>
            <a:ln w="9525" cap="flat" cmpd="sng">
              <a:solidFill>
                <a:srgbClr val="F73E20"/>
              </a:solidFill>
              <a:prstDash val="solid"/>
              <a:round/>
              <a:headEnd type="none" w="sm" len="sm"/>
              <a:tailEnd type="triangle" w="med" len="med"/>
            </a:ln>
          </p:spPr>
        </p:cxnSp>
        <p:sp>
          <p:nvSpPr>
            <p:cNvPr id="523" name="Google Shape;523;p60"/>
            <p:cNvSpPr/>
            <p:nvPr/>
          </p:nvSpPr>
          <p:spPr>
            <a:xfrm>
              <a:off x="3309472" y="614281"/>
              <a:ext cx="2681700" cy="649200"/>
            </a:xfrm>
            <a:prstGeom prst="rect">
              <a:avLst/>
            </a:prstGeom>
            <a:solidFill>
              <a:srgbClr val="FFFFFF"/>
            </a:solidFill>
            <a:ln w="9525" cap="flat" cmpd="sng">
              <a:solidFill>
                <a:srgbClr val="7F7F7F"/>
              </a:solidFill>
              <a:prstDash val="dot"/>
              <a:miter lim="800000"/>
              <a:headEnd type="none" w="sm" len="sm"/>
              <a:tailEnd type="none" w="sm" len="sm"/>
            </a:ln>
          </p:spPr>
          <p:txBody>
            <a:bodyPr spcFirstLastPara="1" wrap="square" lIns="91425" tIns="45700" rIns="91425" bIns="45700" anchor="t" anchorCtr="0">
              <a:noAutofit/>
            </a:bodyPr>
            <a:lstStyle/>
            <a:p>
              <a:pPr marL="731520" marR="0" lvl="0" indent="-731520" algn="l" rtl="0">
                <a:lnSpc>
                  <a:spcPct val="100000"/>
                </a:lnSpc>
                <a:spcBef>
                  <a:spcPts val="200"/>
                </a:spcBef>
                <a:spcAft>
                  <a:spcPts val="0"/>
                </a:spcAft>
                <a:buClr>
                  <a:srgbClr val="000000"/>
                </a:buClr>
                <a:buSzPts val="800"/>
                <a:buFont typeface="Arial"/>
                <a:buNone/>
              </a:pPr>
              <a:r>
                <a:rPr lang="en" sz="1500">
                  <a:solidFill>
                    <a:srgbClr val="2F5496"/>
                  </a:solidFill>
                  <a:latin typeface="Signika"/>
                  <a:ea typeface="Signika"/>
                  <a:cs typeface="Signika"/>
                  <a:sym typeface="Signika"/>
                </a:rPr>
                <a:t>T, P, q</a:t>
              </a:r>
              <a:r>
                <a:rPr lang="en" sz="1500" b="0" i="0" u="none" strike="noStrike" cap="none">
                  <a:solidFill>
                    <a:srgbClr val="2F5496"/>
                  </a:solidFill>
                  <a:latin typeface="Signika"/>
                  <a:ea typeface="Signika"/>
                  <a:cs typeface="Signika"/>
                  <a:sym typeface="Signika"/>
                </a:rPr>
                <a:t>:</a:t>
              </a:r>
              <a:r>
                <a:rPr lang="en" sz="1500" b="0" i="0" u="none" strike="noStrike" cap="none">
                  <a:solidFill>
                    <a:srgbClr val="1F3863"/>
                  </a:solidFill>
                  <a:latin typeface="Calibri"/>
                  <a:ea typeface="Calibri"/>
                  <a:cs typeface="Calibri"/>
                  <a:sym typeface="Calibri"/>
                </a:rPr>
                <a:t> Reanálisis MERRA-2</a:t>
              </a:r>
              <a:endParaRPr sz="1500" b="0" i="0" u="none" strike="noStrike" cap="none">
                <a:solidFill>
                  <a:srgbClr val="1F3863"/>
                </a:solidFill>
                <a:latin typeface="Calibri"/>
                <a:ea typeface="Calibri"/>
                <a:cs typeface="Calibri"/>
                <a:sym typeface="Calibri"/>
              </a:endParaRPr>
            </a:p>
            <a:p>
              <a:pPr marL="731520" marR="0" lvl="0" indent="-731520" algn="l" rtl="0">
                <a:lnSpc>
                  <a:spcPct val="100000"/>
                </a:lnSpc>
                <a:spcBef>
                  <a:spcPts val="200"/>
                </a:spcBef>
                <a:spcAft>
                  <a:spcPts val="0"/>
                </a:spcAft>
                <a:buClr>
                  <a:srgbClr val="000000"/>
                </a:buClr>
                <a:buSzPts val="800"/>
                <a:buFont typeface="Arial"/>
                <a:buNone/>
              </a:pPr>
              <a:r>
                <a:rPr lang="en" sz="1500" b="0" i="0" u="none" strike="noStrike" cap="none">
                  <a:solidFill>
                    <a:srgbClr val="2F5496"/>
                  </a:solidFill>
                  <a:latin typeface="Signika"/>
                  <a:ea typeface="Signika"/>
                  <a:cs typeface="Signika"/>
                  <a:sym typeface="Signika"/>
                </a:rPr>
                <a:t>Aerosoles: </a:t>
              </a:r>
              <a:r>
                <a:rPr lang="en" sz="1500" b="0" i="0" u="none" strike="noStrike" cap="none">
                  <a:solidFill>
                    <a:srgbClr val="1F3863"/>
                  </a:solidFill>
                  <a:latin typeface="Calibri"/>
                  <a:ea typeface="Calibri"/>
                  <a:cs typeface="Calibri"/>
                  <a:sym typeface="Calibri"/>
                </a:rPr>
                <a:t>Reanálisis MERRA-2</a:t>
              </a:r>
              <a:endParaRPr sz="1500" b="0" i="0" u="none" strike="noStrike" cap="none">
                <a:solidFill>
                  <a:srgbClr val="1F3863"/>
                </a:solidFill>
                <a:latin typeface="Calibri"/>
                <a:ea typeface="Calibri"/>
                <a:cs typeface="Calibri"/>
                <a:sym typeface="Calibri"/>
              </a:endParaRPr>
            </a:p>
            <a:p>
              <a:pPr marL="731520" marR="0" lvl="0" indent="-731520" algn="l" rtl="0">
                <a:lnSpc>
                  <a:spcPct val="100000"/>
                </a:lnSpc>
                <a:spcBef>
                  <a:spcPts val="200"/>
                </a:spcBef>
                <a:spcAft>
                  <a:spcPts val="0"/>
                </a:spcAft>
                <a:buClr>
                  <a:srgbClr val="000000"/>
                </a:buClr>
                <a:buSzPts val="800"/>
                <a:buFont typeface="Arial"/>
                <a:buNone/>
              </a:pPr>
              <a:r>
                <a:rPr lang="en" sz="1500" b="0" i="0" u="none" strike="noStrike" cap="none">
                  <a:solidFill>
                    <a:srgbClr val="2F5496"/>
                  </a:solidFill>
                  <a:latin typeface="Signika"/>
                  <a:ea typeface="Signika"/>
                  <a:cs typeface="Signika"/>
                  <a:sym typeface="Signika"/>
                </a:rPr>
                <a:t>Ozono:</a:t>
              </a:r>
              <a:r>
                <a:rPr lang="en" sz="1500" b="0" i="0" u="none" strike="noStrike" cap="none">
                  <a:solidFill>
                    <a:srgbClr val="1F3863"/>
                  </a:solidFill>
                  <a:latin typeface="Calibri"/>
                  <a:ea typeface="Calibri"/>
                  <a:cs typeface="Calibri"/>
                  <a:sym typeface="Calibri"/>
                </a:rPr>
                <a:t> Reanálisis MERRA-2</a:t>
              </a:r>
              <a:endParaRPr sz="1500" b="0" i="0" u="none" strike="noStrike" cap="none">
                <a:solidFill>
                  <a:srgbClr val="1F3863"/>
                </a:solidFill>
                <a:latin typeface="Calibri"/>
                <a:ea typeface="Calibri"/>
                <a:cs typeface="Calibri"/>
                <a:sym typeface="Calibri"/>
              </a:endParaRPr>
            </a:p>
            <a:p>
              <a:pPr marL="0" marR="0" lvl="0" indent="228600" algn="l" rtl="0">
                <a:lnSpc>
                  <a:spcPct val="100000"/>
                </a:lnSpc>
                <a:spcBef>
                  <a:spcPts val="0"/>
                </a:spcBef>
                <a:spcAft>
                  <a:spcPts val="0"/>
                </a:spcAft>
                <a:buClr>
                  <a:srgbClr val="000000"/>
                </a:buClr>
                <a:buSzPts val="1400"/>
                <a:buFont typeface="Arial"/>
                <a:buNone/>
              </a:pPr>
              <a:endParaRPr sz="1400" b="0" i="0" u="none" strike="noStrike" cap="none">
                <a:solidFill>
                  <a:srgbClr val="1F3863"/>
                </a:solidFill>
                <a:latin typeface="Calibri"/>
                <a:ea typeface="Calibri"/>
                <a:cs typeface="Calibri"/>
                <a:sym typeface="Calibri"/>
              </a:endParaRPr>
            </a:p>
          </p:txBody>
        </p:sp>
        <p:sp>
          <p:nvSpPr>
            <p:cNvPr id="524" name="Google Shape;524;p60"/>
            <p:cNvSpPr/>
            <p:nvPr/>
          </p:nvSpPr>
          <p:spPr>
            <a:xfrm>
              <a:off x="4714779" y="1956487"/>
              <a:ext cx="1347600" cy="649200"/>
            </a:xfrm>
            <a:prstGeom prst="rect">
              <a:avLst/>
            </a:prstGeom>
            <a:solidFill>
              <a:srgbClr val="FFFFFF"/>
            </a:solidFill>
            <a:ln w="31750" cap="flat" cmpd="sng">
              <a:solidFill>
                <a:srgbClr val="F73E20"/>
              </a:solidFill>
              <a:prstDash val="solid"/>
              <a:miter lim="800000"/>
              <a:headEnd type="none" w="sm" len="sm"/>
              <a:tailEnd type="none" w="sm" len="sm"/>
            </a:ln>
          </p:spPr>
          <p:txBody>
            <a:bodyPr spcFirstLastPara="1" wrap="square" lIns="91425" tIns="45700" rIns="91425" bIns="45700" anchor="ctr" anchorCtr="0">
              <a:noAutofit/>
            </a:bodyPr>
            <a:lstStyle/>
            <a:p>
              <a:pPr marL="640080" marR="0" lvl="0" indent="-640080" algn="ctr" rtl="0">
                <a:lnSpc>
                  <a:spcPct val="100000"/>
                </a:lnSpc>
                <a:spcBef>
                  <a:spcPts val="200"/>
                </a:spcBef>
                <a:spcAft>
                  <a:spcPts val="0"/>
                </a:spcAft>
                <a:buClr>
                  <a:srgbClr val="000000"/>
                </a:buClr>
                <a:buSzPts val="1200"/>
                <a:buFont typeface="Arial"/>
                <a:buNone/>
              </a:pPr>
              <a:r>
                <a:rPr lang="en" b="1" i="0" u="none" strike="noStrike" cap="none">
                  <a:solidFill>
                    <a:srgbClr val="2F5496"/>
                  </a:solidFill>
                  <a:latin typeface="Calibri"/>
                  <a:ea typeface="Calibri"/>
                  <a:cs typeface="Calibri"/>
                  <a:sym typeface="Calibri"/>
                </a:rPr>
                <a:t>ALGORITMO</a:t>
              </a:r>
              <a:endParaRPr b="1"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200"/>
                <a:buFont typeface="Arial"/>
                <a:buNone/>
              </a:pPr>
              <a:r>
                <a:rPr lang="en" b="1" i="0" u="none" strike="noStrike" cap="none">
                  <a:solidFill>
                    <a:srgbClr val="2F5496"/>
                  </a:solidFill>
                  <a:latin typeface="Calibri"/>
                  <a:ea typeface="Calibri"/>
                  <a:cs typeface="Calibri"/>
                  <a:sym typeface="Calibri"/>
                </a:rPr>
                <a:t>DETECCCIÓN</a:t>
              </a:r>
              <a:endParaRPr b="1"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200"/>
                <a:buFont typeface="Arial"/>
                <a:buNone/>
              </a:pPr>
              <a:r>
                <a:rPr lang="en" b="1" i="0" u="none" strike="noStrike" cap="none">
                  <a:solidFill>
                    <a:srgbClr val="2F5496"/>
                  </a:solidFill>
                  <a:latin typeface="Calibri"/>
                  <a:ea typeface="Calibri"/>
                  <a:cs typeface="Calibri"/>
                  <a:sym typeface="Calibri"/>
                </a:rPr>
                <a:t>NUBOSIDAD</a:t>
              </a:r>
              <a:endParaRPr b="1" i="0" u="none" strike="noStrike" cap="none">
                <a:solidFill>
                  <a:srgbClr val="2F5496"/>
                </a:solidFill>
                <a:latin typeface="Calibri"/>
                <a:ea typeface="Calibri"/>
                <a:cs typeface="Calibri"/>
                <a:sym typeface="Calibri"/>
              </a:endParaRPr>
            </a:p>
          </p:txBody>
        </p:sp>
        <p:cxnSp>
          <p:nvCxnSpPr>
            <p:cNvPr id="525" name="Google Shape;525;p60"/>
            <p:cNvCxnSpPr>
              <a:endCxn id="524" idx="0"/>
            </p:cNvCxnSpPr>
            <p:nvPr/>
          </p:nvCxnSpPr>
          <p:spPr>
            <a:xfrm>
              <a:off x="5250279" y="1780987"/>
              <a:ext cx="138300" cy="175500"/>
            </a:xfrm>
            <a:prstGeom prst="straightConnector1">
              <a:avLst/>
            </a:prstGeom>
            <a:noFill/>
            <a:ln w="9525" cap="flat" cmpd="sng">
              <a:solidFill>
                <a:srgbClr val="F73E20"/>
              </a:solidFill>
              <a:prstDash val="solid"/>
              <a:round/>
              <a:headEnd type="none" w="sm" len="sm"/>
              <a:tailEnd type="triangle" w="med" len="med"/>
            </a:ln>
          </p:spPr>
        </p:cxnSp>
        <p:sp>
          <p:nvSpPr>
            <p:cNvPr id="526" name="Google Shape;526;p60"/>
            <p:cNvSpPr/>
            <p:nvPr/>
          </p:nvSpPr>
          <p:spPr>
            <a:xfrm>
              <a:off x="1459727" y="1951041"/>
              <a:ext cx="1412100" cy="417600"/>
            </a:xfrm>
            <a:prstGeom prst="rect">
              <a:avLst/>
            </a:prstGeom>
            <a:solidFill>
              <a:srgbClr val="FFFFFF"/>
            </a:solidFill>
            <a:ln w="31750" cap="flat" cmpd="sng">
              <a:solidFill>
                <a:srgbClr val="F73E20"/>
              </a:solidFill>
              <a:prstDash val="solid"/>
              <a:miter lim="800000"/>
              <a:headEnd type="none" w="sm" len="sm"/>
              <a:tailEnd type="none" w="sm" len="sm"/>
            </a:ln>
          </p:spPr>
          <p:txBody>
            <a:bodyPr spcFirstLastPara="1" wrap="square" lIns="91425" tIns="45700" rIns="91425" bIns="45700" anchor="ctr" anchorCtr="0">
              <a:noAutofit/>
            </a:bodyPr>
            <a:lstStyle/>
            <a:p>
              <a:pPr marL="640080" marR="0" lvl="0" indent="-640080" algn="ctr" rtl="0">
                <a:lnSpc>
                  <a:spcPct val="100000"/>
                </a:lnSpc>
                <a:spcBef>
                  <a:spcPts val="200"/>
                </a:spcBef>
                <a:spcAft>
                  <a:spcPts val="0"/>
                </a:spcAft>
                <a:buClr>
                  <a:srgbClr val="000000"/>
                </a:buClr>
                <a:buSzPts val="1200"/>
                <a:buFont typeface="Arial"/>
                <a:buNone/>
              </a:pPr>
              <a:r>
                <a:rPr lang="en" sz="1500" b="1" i="0" u="none" strike="noStrike" cap="none">
                  <a:solidFill>
                    <a:srgbClr val="2F5496"/>
                  </a:solidFill>
                  <a:latin typeface="Calibri"/>
                  <a:ea typeface="Calibri"/>
                  <a:cs typeface="Calibri"/>
                  <a:sym typeface="Calibri"/>
                </a:rPr>
                <a:t>MODELO</a:t>
              </a:r>
              <a:endParaRPr sz="1500" b="1">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200"/>
                <a:buFont typeface="Arial"/>
                <a:buNone/>
              </a:pPr>
              <a:r>
                <a:rPr lang="en" sz="1500" b="1" i="0" u="none" strike="noStrike" cap="none">
                  <a:solidFill>
                    <a:srgbClr val="2F5496"/>
                  </a:solidFill>
                  <a:latin typeface="Calibri"/>
                  <a:ea typeface="Calibri"/>
                  <a:cs typeface="Calibri"/>
                  <a:sym typeface="Calibri"/>
                </a:rPr>
                <a:t>EMPÍRICO</a:t>
              </a:r>
              <a:endParaRPr sz="1500" b="1" i="0" u="none" strike="noStrike" cap="none">
                <a:solidFill>
                  <a:srgbClr val="2F5496"/>
                </a:solidFill>
                <a:latin typeface="Calibri"/>
                <a:ea typeface="Calibri"/>
                <a:cs typeface="Calibri"/>
                <a:sym typeface="Calibri"/>
              </a:endParaRPr>
            </a:p>
          </p:txBody>
        </p:sp>
        <p:cxnSp>
          <p:nvCxnSpPr>
            <p:cNvPr id="527" name="Google Shape;527;p60"/>
            <p:cNvCxnSpPr/>
            <p:nvPr/>
          </p:nvCxnSpPr>
          <p:spPr>
            <a:xfrm>
              <a:off x="2197937" y="1744586"/>
              <a:ext cx="0" cy="206700"/>
            </a:xfrm>
            <a:prstGeom prst="straightConnector1">
              <a:avLst/>
            </a:prstGeom>
            <a:noFill/>
            <a:ln w="9525" cap="flat" cmpd="sng">
              <a:solidFill>
                <a:srgbClr val="F73E20"/>
              </a:solidFill>
              <a:prstDash val="solid"/>
              <a:round/>
              <a:headEnd type="none" w="sm" len="sm"/>
              <a:tailEnd type="triangle" w="med" len="med"/>
            </a:ln>
          </p:spPr>
        </p:cxnSp>
        <p:cxnSp>
          <p:nvCxnSpPr>
            <p:cNvPr id="528" name="Google Shape;528;p60"/>
            <p:cNvCxnSpPr/>
            <p:nvPr/>
          </p:nvCxnSpPr>
          <p:spPr>
            <a:xfrm>
              <a:off x="2191918" y="2387089"/>
              <a:ext cx="0" cy="300900"/>
            </a:xfrm>
            <a:prstGeom prst="straightConnector1">
              <a:avLst/>
            </a:prstGeom>
            <a:noFill/>
            <a:ln w="9525" cap="flat" cmpd="sng">
              <a:solidFill>
                <a:srgbClr val="F73E20"/>
              </a:solidFill>
              <a:prstDash val="solid"/>
              <a:round/>
              <a:headEnd type="none" w="sm" len="sm"/>
              <a:tailEnd type="triangle" w="med" len="med"/>
            </a:ln>
          </p:spPr>
        </p:cxnSp>
        <p:sp>
          <p:nvSpPr>
            <p:cNvPr id="529" name="Google Shape;529;p60"/>
            <p:cNvSpPr/>
            <p:nvPr/>
          </p:nvSpPr>
          <p:spPr>
            <a:xfrm>
              <a:off x="1354944" y="2688078"/>
              <a:ext cx="1755300" cy="528900"/>
            </a:xfrm>
            <a:prstGeom prst="rect">
              <a:avLst/>
            </a:prstGeom>
            <a:solidFill>
              <a:srgbClr val="FFFFFF"/>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1500" b="0" i="0" u="none" strike="noStrike" cap="none">
                  <a:solidFill>
                    <a:srgbClr val="000000"/>
                  </a:solidFill>
                  <a:latin typeface="Calibri"/>
                  <a:ea typeface="Calibri"/>
                  <a:cs typeface="Calibri"/>
                  <a:sym typeface="Calibri"/>
                </a:rPr>
                <a:t>Radiación Global, Directa, </a:t>
              </a:r>
              <a:r>
                <a:rPr lang="en" sz="1500">
                  <a:latin typeface="Calibri"/>
                  <a:ea typeface="Calibri"/>
                  <a:cs typeface="Calibri"/>
                  <a:sym typeface="Calibri"/>
                </a:rPr>
                <a:t>Difusa </a:t>
              </a:r>
              <a:r>
                <a:rPr lang="en" sz="1500" b="0" i="0" u="none" strike="noStrike" cap="none">
                  <a:solidFill>
                    <a:srgbClr val="000000"/>
                  </a:solidFill>
                  <a:latin typeface="Calibri"/>
                  <a:ea typeface="Calibri"/>
                  <a:cs typeface="Calibri"/>
                  <a:sym typeface="Calibri"/>
                </a:rPr>
                <a:t>en cielo con nubosidad</a:t>
              </a:r>
              <a:endParaRPr sz="1500" b="0" i="0" u="none" strike="noStrike" cap="none">
                <a:solidFill>
                  <a:srgbClr val="000000"/>
                </a:solidFill>
                <a:latin typeface="Calibri"/>
                <a:ea typeface="Calibri"/>
                <a:cs typeface="Calibri"/>
                <a:sym typeface="Calibri"/>
              </a:endParaRPr>
            </a:p>
          </p:txBody>
        </p:sp>
        <p:cxnSp>
          <p:nvCxnSpPr>
            <p:cNvPr id="530" name="Google Shape;530;p60"/>
            <p:cNvCxnSpPr>
              <a:stCxn id="521" idx="1"/>
              <a:endCxn id="526" idx="3"/>
            </p:cNvCxnSpPr>
            <p:nvPr/>
          </p:nvCxnSpPr>
          <p:spPr>
            <a:xfrm rot="10800000">
              <a:off x="2872007" y="2159887"/>
              <a:ext cx="247500" cy="29700"/>
            </a:xfrm>
            <a:prstGeom prst="straightConnector1">
              <a:avLst/>
            </a:prstGeom>
            <a:noFill/>
            <a:ln w="9525" cap="flat" cmpd="sng">
              <a:solidFill>
                <a:srgbClr val="F73E20"/>
              </a:solidFill>
              <a:prstDash val="solid"/>
              <a:round/>
              <a:headEnd type="none" w="sm" len="sm"/>
              <a:tailEnd type="triangle" w="med" len="med"/>
            </a:ln>
          </p:spPr>
        </p:cxnSp>
        <p:sp>
          <p:nvSpPr>
            <p:cNvPr id="531" name="Google Shape;531;p60"/>
            <p:cNvSpPr/>
            <p:nvPr/>
          </p:nvSpPr>
          <p:spPr>
            <a:xfrm>
              <a:off x="-176000" y="2705816"/>
              <a:ext cx="1158300" cy="619500"/>
            </a:xfrm>
            <a:prstGeom prst="rect">
              <a:avLst/>
            </a:prstGeom>
            <a:solidFill>
              <a:srgbClr val="FFFFFF"/>
            </a:solidFill>
            <a:ln w="31750" cap="flat" cmpd="sng">
              <a:solidFill>
                <a:srgbClr val="F73E20"/>
              </a:solidFill>
              <a:prstDash val="solid"/>
              <a:miter lim="800000"/>
              <a:headEnd type="none" w="sm" len="sm"/>
              <a:tailEnd type="none" w="sm" len="sm"/>
            </a:ln>
          </p:spPr>
          <p:txBody>
            <a:bodyPr spcFirstLastPara="1" wrap="square" lIns="91425" tIns="45700" rIns="91425" bIns="45700" anchor="ctr" anchorCtr="0">
              <a:noAutofit/>
            </a:bodyPr>
            <a:lstStyle/>
            <a:p>
              <a:pPr marL="640080" marR="0" lvl="0" indent="-640080" algn="ctr" rtl="0">
                <a:lnSpc>
                  <a:spcPct val="100000"/>
                </a:lnSpc>
                <a:spcBef>
                  <a:spcPts val="200"/>
                </a:spcBef>
                <a:spcAft>
                  <a:spcPts val="0"/>
                </a:spcAft>
                <a:buClr>
                  <a:srgbClr val="000000"/>
                </a:buClr>
                <a:buSzPts val="1200"/>
                <a:buFont typeface="Arial"/>
                <a:buNone/>
              </a:pPr>
              <a:r>
                <a:rPr lang="en" sz="1500" b="0" i="0" u="none" strike="noStrike" cap="none">
                  <a:solidFill>
                    <a:srgbClr val="2F5496"/>
                  </a:solidFill>
                  <a:latin typeface="Calibri"/>
                  <a:ea typeface="Calibri"/>
                  <a:cs typeface="Calibri"/>
                  <a:sym typeface="Calibri"/>
                </a:rPr>
                <a:t>MODELO</a:t>
              </a:r>
              <a:endParaRPr sz="1500" b="0"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200"/>
                <a:buFont typeface="Arial"/>
                <a:buNone/>
              </a:pPr>
              <a:r>
                <a:rPr lang="en" sz="1500" b="0" i="0" u="none" strike="noStrike" cap="none">
                  <a:solidFill>
                    <a:srgbClr val="2F5496"/>
                  </a:solidFill>
                  <a:latin typeface="Calibri"/>
                  <a:ea typeface="Calibri"/>
                  <a:cs typeface="Calibri"/>
                  <a:sym typeface="Calibri"/>
                </a:rPr>
                <a:t> DE </a:t>
              </a:r>
              <a:endParaRPr sz="1500" b="0"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200"/>
                <a:buFont typeface="Arial"/>
                <a:buNone/>
              </a:pPr>
              <a:r>
                <a:rPr lang="en" sz="1500" b="0" i="0" u="none" strike="noStrike" cap="none">
                  <a:solidFill>
                    <a:srgbClr val="2F5496"/>
                  </a:solidFill>
                  <a:latin typeface="Calibri"/>
                  <a:ea typeface="Calibri"/>
                  <a:cs typeface="Calibri"/>
                  <a:sym typeface="Calibri"/>
                </a:rPr>
                <a:t>SOMBRAS</a:t>
              </a:r>
              <a:endParaRPr sz="1500" b="0" i="0" u="none" strike="noStrike" cap="none">
                <a:solidFill>
                  <a:srgbClr val="2F5496"/>
                </a:solidFill>
                <a:latin typeface="Calibri"/>
                <a:ea typeface="Calibri"/>
                <a:cs typeface="Calibri"/>
                <a:sym typeface="Calibri"/>
              </a:endParaRPr>
            </a:p>
          </p:txBody>
        </p:sp>
        <p:sp>
          <p:nvSpPr>
            <p:cNvPr id="532" name="Google Shape;532;p60"/>
            <p:cNvSpPr/>
            <p:nvPr/>
          </p:nvSpPr>
          <p:spPr>
            <a:xfrm>
              <a:off x="3309473" y="133288"/>
              <a:ext cx="2563500" cy="447600"/>
            </a:xfrm>
            <a:prstGeom prst="rect">
              <a:avLst/>
            </a:prstGeom>
            <a:solidFill>
              <a:srgbClr val="FFFFFF"/>
            </a:solidFill>
            <a:ln w="952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640080" marR="0" lvl="0" indent="-640080" algn="l" rtl="0">
                <a:lnSpc>
                  <a:spcPct val="100000"/>
                </a:lnSpc>
                <a:spcBef>
                  <a:spcPts val="0"/>
                </a:spcBef>
                <a:spcAft>
                  <a:spcPts val="0"/>
                </a:spcAft>
                <a:buClr>
                  <a:srgbClr val="000000"/>
                </a:buClr>
                <a:buSzPts val="800"/>
                <a:buFont typeface="Arial"/>
                <a:buNone/>
              </a:pPr>
              <a:r>
                <a:rPr lang="en" sz="1500" b="0" i="0" u="none" strike="noStrike" cap="none">
                  <a:solidFill>
                    <a:srgbClr val="2F5496"/>
                  </a:solidFill>
                  <a:latin typeface="Signika"/>
                  <a:ea typeface="Signika"/>
                  <a:cs typeface="Signika"/>
                  <a:sym typeface="Signika"/>
                </a:rPr>
                <a:t>R</a:t>
              </a:r>
              <a:r>
                <a:rPr lang="en" sz="1500" b="0" i="0" u="none" strike="noStrike" cap="none">
                  <a:solidFill>
                    <a:srgbClr val="2F5496"/>
                  </a:solidFill>
                  <a:latin typeface="Calibri"/>
                  <a:ea typeface="Calibri"/>
                  <a:cs typeface="Calibri"/>
                  <a:sym typeface="Calibri"/>
                </a:rPr>
                <a:t>adiación T</a:t>
              </a:r>
              <a:r>
                <a:rPr lang="en" sz="1500">
                  <a:solidFill>
                    <a:srgbClr val="2F5496"/>
                  </a:solidFill>
                  <a:latin typeface="Calibri"/>
                  <a:ea typeface="Calibri"/>
                  <a:cs typeface="Calibri"/>
                  <a:sym typeface="Calibri"/>
                </a:rPr>
                <a:t>OA</a:t>
              </a:r>
              <a:r>
                <a:rPr lang="en" sz="1500" b="0" i="0" u="none" strike="noStrike" cap="none">
                  <a:solidFill>
                    <a:srgbClr val="2F5496"/>
                  </a:solidFill>
                  <a:latin typeface="Calibri"/>
                  <a:ea typeface="Calibri"/>
                  <a:cs typeface="Calibri"/>
                  <a:sym typeface="Calibri"/>
                </a:rPr>
                <a:t>:</a:t>
              </a:r>
              <a:endParaRPr sz="1500" b="0" i="0" u="none" strike="noStrike" cap="none">
                <a:solidFill>
                  <a:srgbClr val="2F5496"/>
                </a:solidFill>
                <a:latin typeface="Calibri"/>
                <a:ea typeface="Calibri"/>
                <a:cs typeface="Calibri"/>
                <a:sym typeface="Calibri"/>
              </a:endParaRPr>
            </a:p>
            <a:p>
              <a:pPr marL="640080" marR="0" lvl="0" indent="-640080" algn="l" rtl="0">
                <a:lnSpc>
                  <a:spcPct val="100000"/>
                </a:lnSpc>
                <a:spcBef>
                  <a:spcPts val="0"/>
                </a:spcBef>
                <a:spcAft>
                  <a:spcPts val="0"/>
                </a:spcAft>
                <a:buClr>
                  <a:srgbClr val="000000"/>
                </a:buClr>
                <a:buSzPts val="1200"/>
                <a:buFont typeface="Arial"/>
                <a:buNone/>
              </a:pPr>
              <a:r>
                <a:rPr lang="en" sz="1500" b="0" i="0" u="none" strike="noStrike" cap="none">
                  <a:solidFill>
                    <a:srgbClr val="1F3863"/>
                  </a:solidFill>
                  <a:latin typeface="Calibri"/>
                  <a:ea typeface="Calibri"/>
                  <a:cs typeface="Calibri"/>
                  <a:sym typeface="Calibri"/>
                </a:rPr>
                <a:t>Satélite Sorce (TIM)</a:t>
              </a:r>
              <a:endParaRPr sz="1500" b="0" i="0" u="none" strike="noStrike" cap="none">
                <a:solidFill>
                  <a:srgbClr val="2F5496"/>
                </a:solidFill>
                <a:latin typeface="Signika"/>
                <a:ea typeface="Signika"/>
                <a:cs typeface="Signika"/>
                <a:sym typeface="Signika"/>
              </a:endParaRPr>
            </a:p>
          </p:txBody>
        </p:sp>
        <p:cxnSp>
          <p:nvCxnSpPr>
            <p:cNvPr id="533" name="Google Shape;533;p60"/>
            <p:cNvCxnSpPr/>
            <p:nvPr/>
          </p:nvCxnSpPr>
          <p:spPr>
            <a:xfrm rot="10800000">
              <a:off x="2896663" y="818531"/>
              <a:ext cx="412800" cy="0"/>
            </a:xfrm>
            <a:prstGeom prst="straightConnector1">
              <a:avLst/>
            </a:prstGeom>
            <a:noFill/>
            <a:ln w="9525" cap="flat" cmpd="sng">
              <a:solidFill>
                <a:srgbClr val="F73E20"/>
              </a:solidFill>
              <a:prstDash val="solid"/>
              <a:round/>
              <a:headEnd type="none" w="sm" len="sm"/>
              <a:tailEnd type="triangle" w="med" len="med"/>
            </a:ln>
          </p:spPr>
        </p:cxnSp>
        <p:cxnSp>
          <p:nvCxnSpPr>
            <p:cNvPr id="534" name="Google Shape;534;p60"/>
            <p:cNvCxnSpPr/>
            <p:nvPr/>
          </p:nvCxnSpPr>
          <p:spPr>
            <a:xfrm>
              <a:off x="486670" y="1017746"/>
              <a:ext cx="18900" cy="1688100"/>
            </a:xfrm>
            <a:prstGeom prst="straightConnector1">
              <a:avLst/>
            </a:prstGeom>
            <a:noFill/>
            <a:ln w="9525" cap="flat" cmpd="sng">
              <a:solidFill>
                <a:srgbClr val="F73E20"/>
              </a:solidFill>
              <a:prstDash val="solid"/>
              <a:round/>
              <a:headEnd type="none" w="sm" len="sm"/>
              <a:tailEnd type="triangle" w="med" len="med"/>
            </a:ln>
          </p:spPr>
        </p:cxnSp>
        <p:cxnSp>
          <p:nvCxnSpPr>
            <p:cNvPr id="535" name="Google Shape;535;p60"/>
            <p:cNvCxnSpPr/>
            <p:nvPr/>
          </p:nvCxnSpPr>
          <p:spPr>
            <a:xfrm rot="10800000">
              <a:off x="981219" y="2877549"/>
              <a:ext cx="360000" cy="0"/>
            </a:xfrm>
            <a:prstGeom prst="straightConnector1">
              <a:avLst/>
            </a:prstGeom>
            <a:noFill/>
            <a:ln w="9525" cap="flat" cmpd="sng">
              <a:solidFill>
                <a:srgbClr val="F73E20"/>
              </a:solidFill>
              <a:prstDash val="solid"/>
              <a:round/>
              <a:headEnd type="none" w="sm" len="sm"/>
              <a:tailEnd type="triangle" w="med" len="med"/>
            </a:ln>
          </p:spPr>
        </p:cxnSp>
        <p:sp>
          <p:nvSpPr>
            <p:cNvPr id="536" name="Google Shape;536;p60"/>
            <p:cNvSpPr/>
            <p:nvPr/>
          </p:nvSpPr>
          <p:spPr>
            <a:xfrm>
              <a:off x="1191298" y="3393483"/>
              <a:ext cx="2047200" cy="649200"/>
            </a:xfrm>
            <a:prstGeom prst="rect">
              <a:avLst/>
            </a:prstGeom>
            <a:solidFill>
              <a:srgbClr val="FFFFFF"/>
            </a:solidFill>
            <a:ln w="3175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 sz="1500" b="1" i="0" u="none" strike="noStrike" cap="none">
                  <a:solidFill>
                    <a:srgbClr val="000000"/>
                  </a:solidFill>
                  <a:latin typeface="Calibri"/>
                  <a:ea typeface="Calibri"/>
                  <a:cs typeface="Calibri"/>
                  <a:sym typeface="Calibri"/>
                </a:rPr>
                <a:t>Radiación Directa, G</a:t>
              </a:r>
              <a:r>
                <a:rPr lang="en" sz="1500" b="1">
                  <a:latin typeface="Calibri"/>
                  <a:ea typeface="Calibri"/>
                  <a:cs typeface="Calibri"/>
                  <a:sym typeface="Calibri"/>
                </a:rPr>
                <a:t>lobal</a:t>
              </a:r>
              <a:r>
                <a:rPr lang="en" sz="1500" b="1" i="0" u="none" strike="noStrike" cap="none">
                  <a:solidFill>
                    <a:srgbClr val="000000"/>
                  </a:solidFill>
                  <a:latin typeface="Calibri"/>
                  <a:ea typeface="Calibri"/>
                  <a:cs typeface="Calibri"/>
                  <a:sym typeface="Calibri"/>
                </a:rPr>
                <a:t> y Difusa con Sombras</a:t>
              </a:r>
              <a:endParaRPr sz="1500" b="1" i="0" u="none" strike="noStrike" cap="none">
                <a:solidFill>
                  <a:srgbClr val="000000"/>
                </a:solidFill>
                <a:latin typeface="Calibri"/>
                <a:ea typeface="Calibri"/>
                <a:cs typeface="Calibri"/>
                <a:sym typeface="Calibri"/>
              </a:endParaRPr>
            </a:p>
          </p:txBody>
        </p:sp>
      </p:grpSp>
      <p:cxnSp>
        <p:nvCxnSpPr>
          <p:cNvPr id="537" name="Google Shape;537;p60"/>
          <p:cNvCxnSpPr>
            <a:stCxn id="531" idx="2"/>
            <a:endCxn id="536" idx="1"/>
          </p:cNvCxnSpPr>
          <p:nvPr/>
        </p:nvCxnSpPr>
        <p:spPr>
          <a:xfrm rot="-5400000" flipH="1">
            <a:off x="3441410" y="3938956"/>
            <a:ext cx="482400" cy="788100"/>
          </a:xfrm>
          <a:prstGeom prst="bentConnector2">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1"/>
          <p:cNvSpPr txBox="1">
            <a:spLocks noGrp="1"/>
          </p:cNvSpPr>
          <p:nvPr>
            <p:ph type="title"/>
          </p:nvPr>
        </p:nvSpPr>
        <p:spPr>
          <a:xfrm>
            <a:off x="311700" y="0"/>
            <a:ext cx="3286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RTM: CLIRAD-SW</a:t>
            </a:r>
            <a:endParaRPr/>
          </a:p>
        </p:txBody>
      </p:sp>
      <p:grpSp>
        <p:nvGrpSpPr>
          <p:cNvPr id="543" name="Google Shape;543;p61"/>
          <p:cNvGrpSpPr/>
          <p:nvPr/>
        </p:nvGrpSpPr>
        <p:grpSpPr>
          <a:xfrm>
            <a:off x="3996979" y="706036"/>
            <a:ext cx="5077125" cy="3480312"/>
            <a:chOff x="1403648" y="1708847"/>
            <a:chExt cx="7128791" cy="5149152"/>
          </a:xfrm>
        </p:grpSpPr>
        <p:pic>
          <p:nvPicPr>
            <p:cNvPr id="544" name="Google Shape;544;p61" descr="espectro2"/>
            <p:cNvPicPr preferRelativeResize="0"/>
            <p:nvPr/>
          </p:nvPicPr>
          <p:blipFill rotWithShape="1">
            <a:blip r:embed="rId3">
              <a:alphaModFix/>
            </a:blip>
            <a:srcRect l="4444" t="5749" r="7550"/>
            <a:stretch/>
          </p:blipFill>
          <p:spPr>
            <a:xfrm>
              <a:off x="1403648" y="2132856"/>
              <a:ext cx="7128791" cy="4725143"/>
            </a:xfrm>
            <a:prstGeom prst="rect">
              <a:avLst/>
            </a:prstGeom>
            <a:noFill/>
            <a:ln>
              <a:noFill/>
            </a:ln>
          </p:spPr>
        </p:pic>
        <p:sp>
          <p:nvSpPr>
            <p:cNvPr id="545" name="Google Shape;545;p61"/>
            <p:cNvSpPr/>
            <p:nvPr/>
          </p:nvSpPr>
          <p:spPr>
            <a:xfrm>
              <a:off x="2195736" y="1708901"/>
              <a:ext cx="576000" cy="4600500"/>
            </a:xfrm>
            <a:prstGeom prst="rect">
              <a:avLst/>
            </a:prstGeom>
            <a:noFill/>
            <a:ln w="9525" cap="flat" cmpd="sng">
              <a:solidFill>
                <a:srgbClr val="000000"/>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 sz="1050">
                  <a:solidFill>
                    <a:srgbClr val="000000"/>
                  </a:solidFill>
                  <a:latin typeface="Georgia"/>
                  <a:ea typeface="Georgia"/>
                  <a:cs typeface="Georgia"/>
                  <a:sym typeface="Georgia"/>
                </a:rPr>
                <a:t>1-7</a:t>
              </a:r>
              <a:endParaRPr sz="1050">
                <a:solidFill>
                  <a:srgbClr val="000000"/>
                </a:solidFill>
                <a:latin typeface="Georgia"/>
                <a:ea typeface="Georgia"/>
                <a:cs typeface="Georgia"/>
                <a:sym typeface="Georgia"/>
              </a:endParaRPr>
            </a:p>
          </p:txBody>
        </p:sp>
        <p:sp>
          <p:nvSpPr>
            <p:cNvPr id="546" name="Google Shape;546;p61"/>
            <p:cNvSpPr/>
            <p:nvPr/>
          </p:nvSpPr>
          <p:spPr>
            <a:xfrm>
              <a:off x="2411760" y="2204864"/>
              <a:ext cx="72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sp>
          <p:nvSpPr>
            <p:cNvPr id="547" name="Google Shape;547;p61"/>
            <p:cNvSpPr/>
            <p:nvPr/>
          </p:nvSpPr>
          <p:spPr>
            <a:xfrm>
              <a:off x="2483768" y="2204864"/>
              <a:ext cx="72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sp>
          <p:nvSpPr>
            <p:cNvPr id="548" name="Google Shape;548;p61"/>
            <p:cNvSpPr/>
            <p:nvPr/>
          </p:nvSpPr>
          <p:spPr>
            <a:xfrm>
              <a:off x="2555776" y="2204864"/>
              <a:ext cx="72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sp>
          <p:nvSpPr>
            <p:cNvPr id="549" name="Google Shape;549;p61"/>
            <p:cNvSpPr/>
            <p:nvPr/>
          </p:nvSpPr>
          <p:spPr>
            <a:xfrm>
              <a:off x="2627784" y="2204864"/>
              <a:ext cx="72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sp>
          <p:nvSpPr>
            <p:cNvPr id="550" name="Google Shape;550;p61"/>
            <p:cNvSpPr/>
            <p:nvPr/>
          </p:nvSpPr>
          <p:spPr>
            <a:xfrm>
              <a:off x="2699792" y="2204864"/>
              <a:ext cx="72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sp>
          <p:nvSpPr>
            <p:cNvPr id="551" name="Google Shape;551;p61"/>
            <p:cNvSpPr/>
            <p:nvPr/>
          </p:nvSpPr>
          <p:spPr>
            <a:xfrm>
              <a:off x="2339752" y="2204864"/>
              <a:ext cx="72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sp>
          <p:nvSpPr>
            <p:cNvPr id="552" name="Google Shape;552;p61"/>
            <p:cNvSpPr/>
            <p:nvPr/>
          </p:nvSpPr>
          <p:spPr>
            <a:xfrm>
              <a:off x="2771804" y="1709011"/>
              <a:ext cx="504000" cy="4600500"/>
            </a:xfrm>
            <a:prstGeom prst="rect">
              <a:avLst/>
            </a:prstGeom>
            <a:noFill/>
            <a:ln w="9525" cap="flat" cmpd="sng">
              <a:solidFill>
                <a:srgbClr val="000000"/>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 sz="1200">
                  <a:solidFill>
                    <a:srgbClr val="000000"/>
                  </a:solidFill>
                  <a:latin typeface="Georgia"/>
                  <a:ea typeface="Georgia"/>
                  <a:cs typeface="Georgia"/>
                  <a:sym typeface="Georgia"/>
                </a:rPr>
                <a:t>8</a:t>
              </a:r>
              <a:endParaRPr sz="1200">
                <a:solidFill>
                  <a:srgbClr val="000000"/>
                </a:solidFill>
                <a:latin typeface="Georgia"/>
                <a:ea typeface="Georgia"/>
                <a:cs typeface="Georgia"/>
                <a:sym typeface="Georgia"/>
              </a:endParaRPr>
            </a:p>
          </p:txBody>
        </p:sp>
        <p:sp>
          <p:nvSpPr>
            <p:cNvPr id="553" name="Google Shape;553;p61"/>
            <p:cNvSpPr/>
            <p:nvPr/>
          </p:nvSpPr>
          <p:spPr>
            <a:xfrm>
              <a:off x="3275840" y="1708901"/>
              <a:ext cx="576000" cy="4600500"/>
            </a:xfrm>
            <a:prstGeom prst="rect">
              <a:avLst/>
            </a:prstGeom>
            <a:noFill/>
            <a:ln w="9525" cap="flat" cmpd="sng">
              <a:solidFill>
                <a:srgbClr val="000000"/>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 sz="1200">
                  <a:solidFill>
                    <a:srgbClr val="000000"/>
                  </a:solidFill>
                  <a:latin typeface="Georgia"/>
                  <a:ea typeface="Georgia"/>
                  <a:cs typeface="Georgia"/>
                  <a:sym typeface="Georgia"/>
                </a:rPr>
                <a:t>9</a:t>
              </a:r>
              <a:endParaRPr sz="1200">
                <a:solidFill>
                  <a:srgbClr val="000000"/>
                </a:solidFill>
                <a:latin typeface="Georgia"/>
                <a:ea typeface="Georgia"/>
                <a:cs typeface="Georgia"/>
                <a:sym typeface="Georgia"/>
              </a:endParaRPr>
            </a:p>
          </p:txBody>
        </p:sp>
        <p:sp>
          <p:nvSpPr>
            <p:cNvPr id="554" name="Google Shape;554;p61"/>
            <p:cNvSpPr/>
            <p:nvPr/>
          </p:nvSpPr>
          <p:spPr>
            <a:xfrm>
              <a:off x="3851908" y="1708901"/>
              <a:ext cx="1728300" cy="4600500"/>
            </a:xfrm>
            <a:prstGeom prst="rect">
              <a:avLst/>
            </a:prstGeom>
            <a:noFill/>
            <a:ln w="9525" cap="flat" cmpd="sng">
              <a:solidFill>
                <a:srgbClr val="000000"/>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 sz="1200">
                  <a:solidFill>
                    <a:srgbClr val="000000"/>
                  </a:solidFill>
                  <a:latin typeface="Georgia"/>
                  <a:ea typeface="Georgia"/>
                  <a:cs typeface="Georgia"/>
                  <a:sym typeface="Georgia"/>
                </a:rPr>
                <a:t>10</a:t>
              </a:r>
              <a:endParaRPr sz="1200">
                <a:solidFill>
                  <a:srgbClr val="000000"/>
                </a:solidFill>
                <a:latin typeface="Georgia"/>
                <a:ea typeface="Georgia"/>
                <a:cs typeface="Georgia"/>
                <a:sym typeface="Georgia"/>
              </a:endParaRPr>
            </a:p>
          </p:txBody>
        </p:sp>
        <p:sp>
          <p:nvSpPr>
            <p:cNvPr id="555" name="Google Shape;555;p61"/>
            <p:cNvSpPr/>
            <p:nvPr/>
          </p:nvSpPr>
          <p:spPr>
            <a:xfrm>
              <a:off x="5580109" y="1708847"/>
              <a:ext cx="2808300" cy="4600500"/>
            </a:xfrm>
            <a:prstGeom prst="rect">
              <a:avLst/>
            </a:prstGeom>
            <a:noFill/>
            <a:ln w="9525" cap="flat" cmpd="sng">
              <a:solidFill>
                <a:srgbClr val="000000"/>
              </a:solidFill>
              <a:prstDash val="solid"/>
              <a:round/>
              <a:headEnd type="none" w="sm" len="sm"/>
              <a:tailEnd type="none" w="sm" len="sm"/>
            </a:ln>
          </p:spPr>
          <p:txBody>
            <a:bodyPr spcFirstLastPara="1" wrap="square" lIns="91425" tIns="0" rIns="91425" bIns="45700" anchor="t" anchorCtr="0">
              <a:noAutofit/>
            </a:bodyPr>
            <a:lstStyle/>
            <a:p>
              <a:pPr marL="0" marR="0" lvl="0" indent="0" algn="ctr" rtl="0">
                <a:spcBef>
                  <a:spcPts val="0"/>
                </a:spcBef>
                <a:spcAft>
                  <a:spcPts val="0"/>
                </a:spcAft>
                <a:buNone/>
              </a:pPr>
              <a:r>
                <a:rPr lang="en" sz="1200">
                  <a:solidFill>
                    <a:srgbClr val="000000"/>
                  </a:solidFill>
                  <a:latin typeface="Georgia"/>
                  <a:ea typeface="Georgia"/>
                  <a:cs typeface="Georgia"/>
                  <a:sym typeface="Georgia"/>
                </a:rPr>
                <a:t>11</a:t>
              </a:r>
              <a:endParaRPr sz="1200">
                <a:solidFill>
                  <a:srgbClr val="000000"/>
                </a:solidFill>
                <a:latin typeface="Georgia"/>
                <a:ea typeface="Georgia"/>
                <a:cs typeface="Georgia"/>
                <a:sym typeface="Georgia"/>
              </a:endParaRPr>
            </a:p>
          </p:txBody>
        </p:sp>
        <p:sp>
          <p:nvSpPr>
            <p:cNvPr id="556" name="Google Shape;556;p61"/>
            <p:cNvSpPr/>
            <p:nvPr/>
          </p:nvSpPr>
          <p:spPr>
            <a:xfrm>
              <a:off x="2195736" y="2204864"/>
              <a:ext cx="144000" cy="41046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Georgia"/>
                <a:ea typeface="Georgia"/>
                <a:cs typeface="Georgia"/>
                <a:sym typeface="Georgia"/>
              </a:endParaRPr>
            </a:p>
          </p:txBody>
        </p:sp>
      </p:grpSp>
      <p:sp>
        <p:nvSpPr>
          <p:cNvPr id="557" name="Google Shape;557;p61"/>
          <p:cNvSpPr txBox="1"/>
          <p:nvPr/>
        </p:nvSpPr>
        <p:spPr>
          <a:xfrm>
            <a:off x="125700" y="706025"/>
            <a:ext cx="4179300" cy="4339800"/>
          </a:xfrm>
          <a:prstGeom prst="rect">
            <a:avLst/>
          </a:prstGeom>
          <a:noFill/>
          <a:ln>
            <a:noFill/>
          </a:ln>
        </p:spPr>
        <p:txBody>
          <a:bodyPr spcFirstLastPara="1" wrap="square" lIns="91425" tIns="45700" rIns="91425" bIns="45700" anchor="t" anchorCtr="0">
            <a:noAutofit/>
          </a:bodyPr>
          <a:lstStyle/>
          <a:p>
            <a:pPr marL="0" marR="0" lvl="0" indent="-114300" algn="l" rtl="0">
              <a:spcBef>
                <a:spcPts val="0"/>
              </a:spcBef>
              <a:spcAft>
                <a:spcPts val="0"/>
              </a:spcAft>
              <a:buClr>
                <a:srgbClr val="000000"/>
              </a:buClr>
              <a:buSzPts val="1800"/>
              <a:buChar char="▪"/>
            </a:pPr>
            <a:r>
              <a:rPr lang="en" sz="1800">
                <a:solidFill>
                  <a:srgbClr val="000000"/>
                </a:solidFill>
              </a:rPr>
              <a:t>Modelo de 1D</a:t>
            </a:r>
            <a:endParaRPr/>
          </a:p>
          <a:p>
            <a:pPr marL="0" marR="0" lvl="0" indent="-114300" algn="l" rtl="0">
              <a:spcBef>
                <a:spcPts val="0"/>
              </a:spcBef>
              <a:spcAft>
                <a:spcPts val="0"/>
              </a:spcAft>
              <a:buClr>
                <a:srgbClr val="000000"/>
              </a:buClr>
              <a:buSzPts val="1800"/>
              <a:buChar char="▪"/>
            </a:pPr>
            <a:r>
              <a:rPr lang="en" sz="1800">
                <a:solidFill>
                  <a:srgbClr val="000000"/>
                </a:solidFill>
              </a:rPr>
              <a:t>Entradas</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Perfil de Temperatura</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Perfil de Vapor de agua</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Perfil de Presión</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Perfil de Ozono</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Perfil de Aerosoles</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Constante Solar</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Ángulo cenital</a:t>
            </a:r>
            <a:endParaRPr/>
          </a:p>
          <a:p>
            <a:pPr marL="457200" marR="0" lvl="1" indent="-114300" algn="l" rtl="0">
              <a:spcBef>
                <a:spcPts val="0"/>
              </a:spcBef>
              <a:spcAft>
                <a:spcPts val="0"/>
              </a:spcAft>
              <a:buClr>
                <a:srgbClr val="000000"/>
              </a:buClr>
              <a:buSzPts val="1800"/>
              <a:buChar char="•"/>
            </a:pPr>
            <a:r>
              <a:rPr lang="en" sz="1800" i="0" u="none" strike="noStrike" cap="none">
                <a:solidFill>
                  <a:srgbClr val="000000"/>
                </a:solidFill>
              </a:rPr>
              <a:t>Contenido total de CO</a:t>
            </a:r>
            <a:r>
              <a:rPr lang="en" sz="1800" i="0" u="none" strike="noStrike" cap="none" baseline="-25000">
                <a:solidFill>
                  <a:srgbClr val="000000"/>
                </a:solidFill>
              </a:rPr>
              <a:t>2</a:t>
            </a:r>
            <a:r>
              <a:rPr lang="en" sz="1800" i="0" u="none" strike="noStrike" cap="none">
                <a:solidFill>
                  <a:srgbClr val="000000"/>
                </a:solidFill>
              </a:rPr>
              <a:t> </a:t>
            </a:r>
            <a:endParaRPr/>
          </a:p>
          <a:p>
            <a:pPr marL="0" marR="0" lvl="0" indent="-114300" algn="l" rtl="0">
              <a:spcBef>
                <a:spcPts val="0"/>
              </a:spcBef>
              <a:spcAft>
                <a:spcPts val="0"/>
              </a:spcAft>
              <a:buClr>
                <a:srgbClr val="000000"/>
              </a:buClr>
              <a:buSzPts val="1800"/>
              <a:buFont typeface="Noto Sans Symbols"/>
              <a:buChar char="▪"/>
            </a:pPr>
            <a:r>
              <a:rPr lang="en" sz="1800">
                <a:solidFill>
                  <a:srgbClr val="000000"/>
                </a:solidFill>
              </a:rPr>
              <a:t>Calcula radiación directa y difusa           </a:t>
            </a:r>
            <a:r>
              <a:rPr lang="en" sz="1800">
                <a:solidFill>
                  <a:srgbClr val="000000"/>
                </a:solidFill>
                <a:latin typeface="Georgia"/>
                <a:ea typeface="Georgia"/>
                <a:cs typeface="Georgia"/>
                <a:sym typeface="Georgia"/>
              </a:rPr>
              <a:t>   </a:t>
            </a:r>
            <a:endParaRPr/>
          </a:p>
          <a:p>
            <a:pPr marL="0" marR="0" lvl="0" indent="0" algn="l" rtl="0">
              <a:spcBef>
                <a:spcPts val="0"/>
              </a:spcBef>
              <a:spcAft>
                <a:spcPts val="0"/>
              </a:spcAft>
              <a:buClr>
                <a:srgbClr val="000000"/>
              </a:buClr>
              <a:buSzPts val="1800"/>
              <a:buFont typeface="Noto Sans Symbols"/>
              <a:buNone/>
            </a:pPr>
            <a:endParaRPr sz="1800" baseline="-25000">
              <a:solidFill>
                <a:srgbClr val="000000"/>
              </a:solidFill>
              <a:latin typeface="Georgia"/>
              <a:ea typeface="Georgia"/>
              <a:cs typeface="Georgia"/>
              <a:sym typeface="Georgia"/>
            </a:endParaRPr>
          </a:p>
          <a:p>
            <a:pPr marL="0" marR="0" lvl="0" indent="0" algn="l" rtl="0">
              <a:spcBef>
                <a:spcPts val="0"/>
              </a:spcBef>
              <a:spcAft>
                <a:spcPts val="0"/>
              </a:spcAft>
              <a:buClr>
                <a:srgbClr val="000000"/>
              </a:buClr>
              <a:buSzPts val="1800"/>
              <a:buFont typeface="Noto Sans Symbols"/>
              <a:buNone/>
            </a:pPr>
            <a:endParaRPr sz="1800" baseline="-25000">
              <a:solidFill>
                <a:srgbClr val="000000"/>
              </a:solidFill>
              <a:latin typeface="Georgia"/>
              <a:ea typeface="Georgia"/>
              <a:cs typeface="Georgia"/>
              <a:sym typeface="Georgia"/>
            </a:endParaRPr>
          </a:p>
          <a:p>
            <a:pPr marL="0" marR="0" lvl="0" indent="0" algn="l" rtl="0">
              <a:spcBef>
                <a:spcPts val="0"/>
              </a:spcBef>
              <a:spcAft>
                <a:spcPts val="0"/>
              </a:spcAft>
              <a:buNone/>
            </a:pPr>
            <a:endParaRPr sz="1800">
              <a:solidFill>
                <a:srgbClr val="000000"/>
              </a:solidFill>
              <a:latin typeface="Georgia"/>
              <a:ea typeface="Georgia"/>
              <a:cs typeface="Georgia"/>
              <a:sym typeface="Georgia"/>
            </a:endParaRPr>
          </a:p>
          <a:p>
            <a:pPr marL="0" marR="0" lvl="0" indent="0" algn="l" rtl="0">
              <a:spcBef>
                <a:spcPts val="0"/>
              </a:spcBef>
              <a:spcAft>
                <a:spcPts val="0"/>
              </a:spcAft>
              <a:buNone/>
            </a:pPr>
            <a:endParaRPr sz="1800">
              <a:solidFill>
                <a:srgbClr val="000000"/>
              </a:solidFill>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8000"/>
                </a:solidFill>
              </a:rPr>
              <a:t>Radiación en el tope de la atmósfera: </a:t>
            </a:r>
            <a:r>
              <a:rPr lang="en">
                <a:solidFill>
                  <a:srgbClr val="F96A1B"/>
                </a:solidFill>
              </a:rPr>
              <a:t>espectro solar</a:t>
            </a:r>
            <a:endParaRPr>
              <a:solidFill>
                <a:srgbClr val="F96A1B"/>
              </a:solidFill>
            </a:endParaRPr>
          </a:p>
        </p:txBody>
      </p:sp>
      <p:pic>
        <p:nvPicPr>
          <p:cNvPr id="82" name="Google Shape;82;p17" descr="https://jmirez.files.wordpress.com/2011/08/solar_spectrum_compared_with_a_5800k_blackbody.jpg"/>
          <p:cNvPicPr preferRelativeResize="0"/>
          <p:nvPr/>
        </p:nvPicPr>
        <p:blipFill rotWithShape="1">
          <a:blip r:embed="rId3">
            <a:alphaModFix/>
          </a:blip>
          <a:srcRect/>
          <a:stretch/>
        </p:blipFill>
        <p:spPr>
          <a:xfrm>
            <a:off x="67776" y="807924"/>
            <a:ext cx="4344751" cy="3527649"/>
          </a:xfrm>
          <a:prstGeom prst="rect">
            <a:avLst/>
          </a:prstGeom>
          <a:noFill/>
          <a:ln>
            <a:noFill/>
          </a:ln>
        </p:spPr>
      </p:pic>
      <p:sp>
        <p:nvSpPr>
          <p:cNvPr id="83" name="Google Shape;83;p17"/>
          <p:cNvSpPr txBox="1"/>
          <p:nvPr/>
        </p:nvSpPr>
        <p:spPr>
          <a:xfrm>
            <a:off x="4614150" y="2053950"/>
            <a:ext cx="4344900" cy="103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La </a:t>
            </a:r>
            <a:r>
              <a:rPr lang="en" sz="1800" b="1">
                <a:solidFill>
                  <a:srgbClr val="F96A1B"/>
                </a:solidFill>
              </a:rPr>
              <a:t>irradiancia monocromática</a:t>
            </a:r>
            <a:r>
              <a:rPr lang="en" sz="1800">
                <a:solidFill>
                  <a:schemeClr val="dk1"/>
                </a:solidFill>
              </a:rPr>
              <a:t> es la energía que llega por unidad de tiempo y por unidad de área proveniente de fotones con la misma longitud de onda. </a:t>
            </a:r>
            <a:endParaRPr/>
          </a:p>
        </p:txBody>
      </p:sp>
      <p:sp>
        <p:nvSpPr>
          <p:cNvPr id="84" name="Google Shape;84;p17"/>
          <p:cNvSpPr txBox="1"/>
          <p:nvPr/>
        </p:nvSpPr>
        <p:spPr>
          <a:xfrm>
            <a:off x="4572000" y="3306650"/>
            <a:ext cx="4429200" cy="148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La </a:t>
            </a:r>
            <a:r>
              <a:rPr lang="en" sz="1800" b="1">
                <a:solidFill>
                  <a:srgbClr val="F96A1B"/>
                </a:solidFill>
              </a:rPr>
              <a:t>irradiancia</a:t>
            </a:r>
            <a:r>
              <a:rPr lang="en" sz="1800">
                <a:solidFill>
                  <a:schemeClr val="dk1"/>
                </a:solidFill>
              </a:rPr>
              <a:t> corresponde a la suma de toda la energía del espectro solar que llega a una superficie. Se mide en unidades de energía por unidad de tiempo y por unidad de área [W/m2]</a:t>
            </a:r>
            <a:endParaRPr/>
          </a:p>
        </p:txBody>
      </p:sp>
      <p:sp>
        <p:nvSpPr>
          <p:cNvPr id="85" name="Google Shape;85;p17"/>
          <p:cNvSpPr txBox="1"/>
          <p:nvPr/>
        </p:nvSpPr>
        <p:spPr>
          <a:xfrm>
            <a:off x="4905750" y="1521800"/>
            <a:ext cx="4053300" cy="37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 cte de plank; k:cte de Boltzman; c: velocidad de la  luz</a:t>
            </a:r>
            <a:endParaRPr sz="1000"/>
          </a:p>
        </p:txBody>
      </p:sp>
      <p:pic>
        <p:nvPicPr>
          <p:cNvPr id="86" name="Google Shape;86;p17"/>
          <p:cNvPicPr preferRelativeResize="0"/>
          <p:nvPr/>
        </p:nvPicPr>
        <p:blipFill>
          <a:blip r:embed="rId4">
            <a:alphaModFix/>
          </a:blip>
          <a:stretch>
            <a:fillRect/>
          </a:stretch>
        </p:blipFill>
        <p:spPr>
          <a:xfrm>
            <a:off x="4503250" y="707825"/>
            <a:ext cx="1083606" cy="744975"/>
          </a:xfrm>
          <a:prstGeom prst="rect">
            <a:avLst/>
          </a:prstGeom>
          <a:noFill/>
          <a:ln>
            <a:noFill/>
          </a:ln>
        </p:spPr>
      </p:pic>
      <p:pic>
        <p:nvPicPr>
          <p:cNvPr id="87" name="Google Shape;87;p17"/>
          <p:cNvPicPr preferRelativeResize="0"/>
          <p:nvPr/>
        </p:nvPicPr>
        <p:blipFill>
          <a:blip r:embed="rId5">
            <a:alphaModFix/>
          </a:blip>
          <a:stretch>
            <a:fillRect/>
          </a:stretch>
        </p:blipFill>
        <p:spPr>
          <a:xfrm>
            <a:off x="5840975" y="707825"/>
            <a:ext cx="3360325" cy="6586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6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RTM: CLIRAD-SW</a:t>
            </a:r>
            <a:endParaRPr/>
          </a:p>
        </p:txBody>
      </p:sp>
      <p:graphicFrame>
        <p:nvGraphicFramePr>
          <p:cNvPr id="563" name="Google Shape;563;p62"/>
          <p:cNvGraphicFramePr/>
          <p:nvPr/>
        </p:nvGraphicFramePr>
        <p:xfrm>
          <a:off x="3768913" y="169525"/>
          <a:ext cx="3000000" cy="3000000"/>
        </p:xfrm>
        <a:graphic>
          <a:graphicData uri="http://schemas.openxmlformats.org/drawingml/2006/table">
            <a:tbl>
              <a:tblPr bandRow="1">
                <a:noFill/>
                <a:tableStyleId>{70C7C04C-D89F-461F-8E48-08998890E827}</a:tableStyleId>
              </a:tblPr>
              <a:tblGrid>
                <a:gridCol w="1076525"/>
                <a:gridCol w="2015875"/>
                <a:gridCol w="2179050"/>
              </a:tblGrid>
              <a:tr h="323225">
                <a:tc>
                  <a:txBody>
                    <a:bodyPr/>
                    <a:lstStyle/>
                    <a:p>
                      <a:pPr marL="0" lvl="0" indent="0" algn="ctr" rtl="0">
                        <a:spcBef>
                          <a:spcPts val="0"/>
                        </a:spcBef>
                        <a:spcAft>
                          <a:spcPts val="0"/>
                        </a:spcAft>
                        <a:buNone/>
                      </a:pPr>
                      <a:r>
                        <a:rPr lang="en" sz="1600"/>
                        <a:t>Bandas</a:t>
                      </a:r>
                      <a:endParaRPr sz="1600" i="1"/>
                    </a:p>
                  </a:txBody>
                  <a:tcPr marL="9525" marR="9525" marT="9525" marB="0" anchor="ctr">
                    <a:solidFill>
                      <a:srgbClr val="C9DFF0"/>
                    </a:solidFill>
                  </a:tcPr>
                </a:tc>
                <a:tc>
                  <a:txBody>
                    <a:bodyPr/>
                    <a:lstStyle/>
                    <a:p>
                      <a:pPr marL="0" lvl="0" indent="0" algn="ctr" rtl="0">
                        <a:spcBef>
                          <a:spcPts val="0"/>
                        </a:spcBef>
                        <a:spcAft>
                          <a:spcPts val="0"/>
                        </a:spcAft>
                        <a:buNone/>
                      </a:pPr>
                      <a:r>
                        <a:rPr lang="en" sz="1600"/>
                        <a:t>Rango espectral (nm)</a:t>
                      </a:r>
                      <a:endParaRPr sz="1600" i="1"/>
                    </a:p>
                  </a:txBody>
                  <a:tcPr marL="9525" marR="9525" marT="9525" marB="0" anchor="ctr">
                    <a:solidFill>
                      <a:srgbClr val="C9DFF0"/>
                    </a:solidFill>
                  </a:tcPr>
                </a:tc>
                <a:tc>
                  <a:txBody>
                    <a:bodyPr/>
                    <a:lstStyle/>
                    <a:p>
                      <a:pPr marL="0" lvl="0" indent="0" algn="ctr" rtl="0">
                        <a:spcBef>
                          <a:spcPts val="0"/>
                        </a:spcBef>
                        <a:spcAft>
                          <a:spcPts val="0"/>
                        </a:spcAft>
                        <a:buNone/>
                      </a:pPr>
                      <a:r>
                        <a:rPr lang="en" sz="1600"/>
                        <a:t>Componentes de la atmósfera</a:t>
                      </a:r>
                      <a:endParaRPr sz="1600" i="1"/>
                    </a:p>
                  </a:txBody>
                  <a:tcPr marL="9525" marR="9525" marT="9525" marB="0" anchor="ctr">
                    <a:solidFill>
                      <a:srgbClr val="C9DFF0"/>
                    </a:solidFill>
                  </a:tcPr>
                </a:tc>
              </a:tr>
              <a:tr h="383575">
                <a:tc rowSpan="2">
                  <a:txBody>
                    <a:bodyPr/>
                    <a:lstStyle/>
                    <a:p>
                      <a:pPr marL="0" lvl="0" indent="0" algn="ctr" rtl="0">
                        <a:spcBef>
                          <a:spcPts val="0"/>
                        </a:spcBef>
                        <a:spcAft>
                          <a:spcPts val="0"/>
                        </a:spcAft>
                        <a:buNone/>
                      </a:pPr>
                      <a:r>
                        <a:rPr lang="en" sz="1600"/>
                        <a:t>1 - 7</a:t>
                      </a:r>
                      <a:endParaRPr sz="1600" i="1"/>
                    </a:p>
                  </a:txBody>
                  <a:tcPr marL="9525" marR="9525" marT="9525" marB="0" anchor="ctr"/>
                </a:tc>
                <a:tc rowSpan="2">
                  <a:txBody>
                    <a:bodyPr/>
                    <a:lstStyle/>
                    <a:p>
                      <a:pPr marL="0" lvl="0" indent="0" algn="ctr" rtl="0">
                        <a:spcBef>
                          <a:spcPts val="0"/>
                        </a:spcBef>
                        <a:spcAft>
                          <a:spcPts val="0"/>
                        </a:spcAft>
                        <a:buNone/>
                      </a:pPr>
                      <a:r>
                        <a:rPr lang="en" sz="1600"/>
                        <a:t>UV:  0.175 - 0.4</a:t>
                      </a:r>
                      <a:endParaRPr sz="1600" i="1"/>
                    </a:p>
                  </a:txBody>
                  <a:tcPr marL="9525" marR="9525" marT="9525" marB="0" anchor="ctr"/>
                </a:tc>
                <a:tc>
                  <a:txBody>
                    <a:bodyPr/>
                    <a:lstStyle/>
                    <a:p>
                      <a:pPr marL="0" lvl="0" indent="0" algn="ctr" rtl="0">
                        <a:spcBef>
                          <a:spcPts val="0"/>
                        </a:spcBef>
                        <a:spcAft>
                          <a:spcPts val="0"/>
                        </a:spcAft>
                        <a:buNone/>
                      </a:pPr>
                      <a:r>
                        <a:rPr lang="en" sz="1600"/>
                        <a:t>O3, O2, CO2</a:t>
                      </a:r>
                      <a:endParaRPr sz="1600" i="1"/>
                    </a:p>
                  </a:txBody>
                  <a:tcPr marL="9525" marR="9525" marT="9525" marB="0" anchor="ctr"/>
                </a:tc>
              </a:tr>
              <a:tr h="313675">
                <a:tc vMerge="1">
                  <a:txBody>
                    <a:bodyPr/>
                    <a:lstStyle/>
                    <a:p>
                      <a:endParaRPr lang="es-CL"/>
                    </a:p>
                  </a:txBody>
                  <a:tcPr/>
                </a:tc>
                <a:tc vMerge="1">
                  <a:txBody>
                    <a:bodyPr/>
                    <a:lstStyle/>
                    <a:p>
                      <a:endParaRPr lang="es-CL"/>
                    </a:p>
                  </a:txBody>
                  <a:tcPr/>
                </a:tc>
                <a:tc>
                  <a:txBody>
                    <a:bodyPr/>
                    <a:lstStyle/>
                    <a:p>
                      <a:pPr marL="0" lvl="0" indent="0" algn="ctr" rtl="0">
                        <a:spcBef>
                          <a:spcPts val="0"/>
                        </a:spcBef>
                        <a:spcAft>
                          <a:spcPts val="0"/>
                        </a:spcAft>
                        <a:buNone/>
                      </a:pPr>
                      <a:r>
                        <a:rPr lang="en" sz="1600"/>
                        <a:t>Aerosoles</a:t>
                      </a:r>
                      <a:endParaRPr sz="1600"/>
                    </a:p>
                  </a:txBody>
                  <a:tcPr marL="9525" marR="9525" marT="9525" marB="0" anchor="ctr"/>
                </a:tc>
              </a:tr>
              <a:tr h="161925">
                <a:tc rowSpan="2">
                  <a:txBody>
                    <a:bodyPr/>
                    <a:lstStyle/>
                    <a:p>
                      <a:pPr marL="0" lvl="0" indent="0" algn="ctr" rtl="0">
                        <a:spcBef>
                          <a:spcPts val="0"/>
                        </a:spcBef>
                        <a:spcAft>
                          <a:spcPts val="0"/>
                        </a:spcAft>
                        <a:buNone/>
                      </a:pPr>
                      <a:r>
                        <a:rPr lang="en" sz="1600"/>
                        <a:t>8</a:t>
                      </a:r>
                      <a:endParaRPr sz="1600" i="1"/>
                    </a:p>
                  </a:txBody>
                  <a:tcPr marL="9525" marR="9525" marT="9525" marB="0" anchor="ctr"/>
                </a:tc>
                <a:tc rowSpan="2">
                  <a:txBody>
                    <a:bodyPr/>
                    <a:lstStyle/>
                    <a:p>
                      <a:pPr marL="0" lvl="0" indent="0" algn="ctr" rtl="0">
                        <a:spcBef>
                          <a:spcPts val="0"/>
                        </a:spcBef>
                        <a:spcAft>
                          <a:spcPts val="0"/>
                        </a:spcAft>
                        <a:buNone/>
                      </a:pPr>
                      <a:r>
                        <a:rPr lang="en" sz="1600"/>
                        <a:t>VIS:  0.4 - 0.7</a:t>
                      </a:r>
                      <a:endParaRPr sz="1600" i="1"/>
                    </a:p>
                  </a:txBody>
                  <a:tcPr marL="9525" marR="9525" marT="9525" marB="0" anchor="ctr"/>
                </a:tc>
                <a:tc>
                  <a:txBody>
                    <a:bodyPr/>
                    <a:lstStyle/>
                    <a:p>
                      <a:pPr marL="0" lvl="0" indent="0" algn="ctr" rtl="0">
                        <a:spcBef>
                          <a:spcPts val="0"/>
                        </a:spcBef>
                        <a:spcAft>
                          <a:spcPts val="0"/>
                        </a:spcAft>
                        <a:buNone/>
                      </a:pPr>
                      <a:r>
                        <a:rPr lang="en" sz="1600"/>
                        <a:t>O3, O2, H2O, CO2</a:t>
                      </a:r>
                      <a:endParaRPr sz="1600" i="1"/>
                    </a:p>
                  </a:txBody>
                  <a:tcPr marL="9525" marR="9525" marT="9525" marB="0" anchor="ctr"/>
                </a:tc>
              </a:tr>
              <a:tr h="146675">
                <a:tc vMerge="1">
                  <a:txBody>
                    <a:bodyPr/>
                    <a:lstStyle/>
                    <a:p>
                      <a:endParaRPr lang="es-CL"/>
                    </a:p>
                  </a:txBody>
                  <a:tcPr/>
                </a:tc>
                <a:tc vMerge="1">
                  <a:txBody>
                    <a:bodyPr/>
                    <a:lstStyle/>
                    <a:p>
                      <a:endParaRPr lang="es-CL"/>
                    </a:p>
                  </a:txBody>
                  <a:tcP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Aerosoles</a:t>
                      </a:r>
                      <a:endParaRPr sz="1600" i="1"/>
                    </a:p>
                  </a:txBody>
                  <a:tcPr marL="9525" marR="9525" marT="9525" marB="0" anchor="ctr"/>
                </a:tc>
              </a:tr>
              <a:tr h="127625">
                <a:tc rowSpan="2">
                  <a:txBody>
                    <a:bodyPr/>
                    <a:lstStyle/>
                    <a:p>
                      <a:pPr marL="0" lvl="0" indent="0" algn="ctr" rtl="0">
                        <a:spcBef>
                          <a:spcPts val="0"/>
                        </a:spcBef>
                        <a:spcAft>
                          <a:spcPts val="0"/>
                        </a:spcAft>
                        <a:buNone/>
                      </a:pPr>
                      <a:r>
                        <a:rPr lang="en" sz="1600"/>
                        <a:t>9 - 11</a:t>
                      </a:r>
                      <a:endParaRPr sz="1600" i="1"/>
                    </a:p>
                  </a:txBody>
                  <a:tcPr marL="9525" marR="9525" marT="9525" marB="0" anchor="ctr"/>
                </a:tc>
                <a:tc rowSpan="2">
                  <a:txBody>
                    <a:bodyPr/>
                    <a:lstStyle/>
                    <a:p>
                      <a:pPr marL="0" lvl="0" indent="0" algn="ctr" rtl="0">
                        <a:spcBef>
                          <a:spcPts val="0"/>
                        </a:spcBef>
                        <a:spcAft>
                          <a:spcPts val="0"/>
                        </a:spcAft>
                        <a:buNone/>
                      </a:pPr>
                      <a:r>
                        <a:rPr lang="en" sz="1600"/>
                        <a:t>IR:    0.7 - 10</a:t>
                      </a:r>
                      <a:endParaRPr sz="1600" i="1"/>
                    </a:p>
                  </a:txBody>
                  <a:tcPr marL="9525" marR="9525" marT="9525" marB="0" anchor="ctr"/>
                </a:tc>
                <a:tc>
                  <a:txBody>
                    <a:bodyPr/>
                    <a:lstStyle/>
                    <a:p>
                      <a:pPr marL="0" lvl="0" indent="0" algn="ctr" rtl="0">
                        <a:spcBef>
                          <a:spcPts val="0"/>
                        </a:spcBef>
                        <a:spcAft>
                          <a:spcPts val="0"/>
                        </a:spcAft>
                        <a:buNone/>
                      </a:pPr>
                      <a:r>
                        <a:rPr lang="en" sz="1600"/>
                        <a:t>H2O, CO2, O2</a:t>
                      </a:r>
                      <a:endParaRPr sz="1600" i="1"/>
                    </a:p>
                  </a:txBody>
                  <a:tcPr marL="9525" marR="9525" marT="9525" marB="0" anchor="ctr"/>
                </a:tc>
              </a:tr>
              <a:tr h="121275">
                <a:tc vMerge="1">
                  <a:txBody>
                    <a:bodyPr/>
                    <a:lstStyle/>
                    <a:p>
                      <a:endParaRPr lang="es-CL"/>
                    </a:p>
                  </a:txBody>
                  <a:tcPr/>
                </a:tc>
                <a:tc vMerge="1">
                  <a:txBody>
                    <a:bodyPr/>
                    <a:lstStyle/>
                    <a:p>
                      <a:endParaRPr lang="es-CL"/>
                    </a:p>
                  </a:txBody>
                  <a:tcPr/>
                </a:tc>
                <a:tc>
                  <a:txBody>
                    <a:bodyPr/>
                    <a:lstStyle/>
                    <a:p>
                      <a:pPr marL="0" lvl="0" indent="0" algn="ctr" rtl="0">
                        <a:spcBef>
                          <a:spcPts val="0"/>
                        </a:spcBef>
                        <a:spcAft>
                          <a:spcPts val="0"/>
                        </a:spcAft>
                        <a:buClr>
                          <a:schemeClr val="dk1"/>
                        </a:buClr>
                        <a:buSzPts val="1100"/>
                        <a:buFont typeface="Arial"/>
                        <a:buNone/>
                      </a:pPr>
                      <a:r>
                        <a:rPr lang="en" sz="1600">
                          <a:solidFill>
                            <a:schemeClr val="dk1"/>
                          </a:solidFill>
                        </a:rPr>
                        <a:t>Aerosoles</a:t>
                      </a:r>
                      <a:endParaRPr sz="1600" i="1"/>
                    </a:p>
                  </a:txBody>
                  <a:tcPr marL="9525" marR="9525" marT="9525" marB="0" anchor="ctr"/>
                </a:tc>
              </a:tr>
            </a:tbl>
          </a:graphicData>
        </a:graphic>
      </p:graphicFrame>
      <p:graphicFrame>
        <p:nvGraphicFramePr>
          <p:cNvPr id="564" name="Google Shape;564;p62"/>
          <p:cNvGraphicFramePr/>
          <p:nvPr/>
        </p:nvGraphicFramePr>
        <p:xfrm>
          <a:off x="405364" y="2555195"/>
          <a:ext cx="3000000" cy="3000000"/>
        </p:xfrm>
        <a:graphic>
          <a:graphicData uri="http://schemas.openxmlformats.org/drawingml/2006/table">
            <a:tbl>
              <a:tblPr>
                <a:noFill/>
                <a:tableStyleId>{49DDF6EA-197C-43FA-8D63-35F1EFA2C5AC}</a:tableStyleId>
              </a:tblPr>
              <a:tblGrid>
                <a:gridCol w="1208200"/>
                <a:gridCol w="2419750"/>
                <a:gridCol w="2466775"/>
              </a:tblGrid>
              <a:tr h="79325">
                <a:tc>
                  <a:txBody>
                    <a:bodyPr/>
                    <a:lstStyle/>
                    <a:p>
                      <a:pPr marL="0" marR="0" lvl="0" indent="0" algn="l" rtl="0">
                        <a:spcBef>
                          <a:spcPts val="0"/>
                        </a:spcBef>
                        <a:spcAft>
                          <a:spcPts val="0"/>
                        </a:spcAft>
                        <a:buNone/>
                      </a:pPr>
                      <a:r>
                        <a:rPr lang="en" sz="1700" i="0" u="none" strike="noStrike" cap="none">
                          <a:solidFill>
                            <a:srgbClr val="000000"/>
                          </a:solidFill>
                        </a:rPr>
                        <a:t> </a:t>
                      </a:r>
                      <a:endParaRPr sz="1700"/>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700" i="0" u="none" strike="noStrike" cap="none">
                          <a:solidFill>
                            <a:srgbClr val="000000"/>
                          </a:solidFill>
                        </a:rPr>
                        <a:t>Absorción</a:t>
                      </a:r>
                      <a:endParaRPr sz="170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8D08C"/>
                    </a:solidFill>
                  </a:tcPr>
                </a:tc>
                <a:tc>
                  <a:txBody>
                    <a:bodyPr/>
                    <a:lstStyle/>
                    <a:p>
                      <a:pPr marL="0" marR="0" lvl="0" indent="0" algn="ctr" rtl="0">
                        <a:spcBef>
                          <a:spcPts val="0"/>
                        </a:spcBef>
                        <a:spcAft>
                          <a:spcPts val="0"/>
                        </a:spcAft>
                        <a:buNone/>
                      </a:pPr>
                      <a:r>
                        <a:rPr lang="en" sz="1700" i="0" u="none" strike="noStrike" cap="none">
                          <a:solidFill>
                            <a:srgbClr val="000000"/>
                          </a:solidFill>
                        </a:rPr>
                        <a:t>Dispersión</a:t>
                      </a:r>
                      <a:endParaRPr sz="1700"/>
                    </a:p>
                  </a:txBody>
                  <a:tcPr marL="9525" marR="9525" marT="9525" marB="0" anchor="b">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A8D08C"/>
                    </a:solidFill>
                  </a:tcPr>
                </a:tc>
              </a:tr>
              <a:tr h="571500">
                <a:tc>
                  <a:txBody>
                    <a:bodyPr/>
                    <a:lstStyle/>
                    <a:p>
                      <a:pPr marL="0" marR="0" lvl="0" indent="0" algn="ctr" rtl="0">
                        <a:spcBef>
                          <a:spcPts val="0"/>
                        </a:spcBef>
                        <a:spcAft>
                          <a:spcPts val="0"/>
                        </a:spcAft>
                        <a:buNone/>
                      </a:pPr>
                      <a:r>
                        <a:rPr lang="en" sz="1700" i="0" u="none" strike="noStrike" cap="none">
                          <a:solidFill>
                            <a:srgbClr val="000000"/>
                          </a:solidFill>
                        </a:rPr>
                        <a:t>Vapor de Agua</a:t>
                      </a:r>
                      <a:endParaRPr sz="17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FF0"/>
                    </a:solidFill>
                  </a:tcPr>
                </a:tc>
                <a:tc>
                  <a:txBody>
                    <a:bodyPr/>
                    <a:lstStyle/>
                    <a:p>
                      <a:pPr marL="0" marR="0" lvl="0" indent="0" algn="ctr" rtl="0">
                        <a:spcBef>
                          <a:spcPts val="0"/>
                        </a:spcBef>
                        <a:spcAft>
                          <a:spcPts val="0"/>
                        </a:spcAft>
                        <a:buNone/>
                      </a:pPr>
                      <a:r>
                        <a:rPr lang="en" sz="1700" i="0" u="none" strike="noStrike" cap="none">
                          <a:solidFill>
                            <a:srgbClr val="000000"/>
                          </a:solidFill>
                        </a:rPr>
                        <a:t>Función de distribución </a:t>
                      </a:r>
                      <a:endParaRPr sz="1700" i="0" u="none" strike="noStrike" cap="none">
                        <a:solidFill>
                          <a:srgbClr val="000000"/>
                        </a:solidFill>
                      </a:endParaRPr>
                    </a:p>
                    <a:p>
                      <a:pPr marL="0" marR="0" lvl="0" indent="0" algn="ctr" rtl="0">
                        <a:spcBef>
                          <a:spcPts val="0"/>
                        </a:spcBef>
                        <a:spcAft>
                          <a:spcPts val="0"/>
                        </a:spcAft>
                        <a:buNone/>
                      </a:pPr>
                      <a:r>
                        <a:rPr lang="en" sz="1700" i="0" u="none" strike="noStrike" cap="none">
                          <a:solidFill>
                            <a:srgbClr val="000000"/>
                          </a:solidFill>
                        </a:rPr>
                        <a:t>de parámetro k</a:t>
                      </a:r>
                      <a:endParaRPr sz="17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700" i="0" u="none" strike="noStrike" cap="none">
                          <a:solidFill>
                            <a:srgbClr val="000000"/>
                          </a:solidFill>
                        </a:rPr>
                        <a:t>-</a:t>
                      </a:r>
                      <a:endParaRPr sz="17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571500">
                <a:tc>
                  <a:txBody>
                    <a:bodyPr/>
                    <a:lstStyle/>
                    <a:p>
                      <a:pPr marL="0" marR="0" lvl="0" indent="0" algn="ctr" rtl="0">
                        <a:spcBef>
                          <a:spcPts val="0"/>
                        </a:spcBef>
                        <a:spcAft>
                          <a:spcPts val="0"/>
                        </a:spcAft>
                        <a:buNone/>
                      </a:pPr>
                      <a:r>
                        <a:rPr lang="en" sz="1700" i="0" u="none" strike="noStrike" cap="none">
                          <a:solidFill>
                            <a:srgbClr val="000000"/>
                          </a:solidFill>
                        </a:rPr>
                        <a:t>Otros gases</a:t>
                      </a:r>
                      <a:endParaRPr sz="1700" i="0" u="none" strike="noStrike" cap="none">
                        <a:solidFill>
                          <a:srgbClr val="000000"/>
                        </a:solidFill>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FF0"/>
                    </a:solidFill>
                  </a:tcPr>
                </a:tc>
                <a:tc>
                  <a:txBody>
                    <a:bodyPr/>
                    <a:lstStyle/>
                    <a:p>
                      <a:pPr marL="0" marR="0" lvl="0" indent="0" algn="ctr" rtl="0">
                        <a:spcBef>
                          <a:spcPts val="0"/>
                        </a:spcBef>
                        <a:spcAft>
                          <a:spcPts val="0"/>
                        </a:spcAft>
                        <a:buNone/>
                      </a:pPr>
                      <a:r>
                        <a:rPr lang="en" sz="1700" i="0" u="none" strike="noStrike" cap="none">
                          <a:solidFill>
                            <a:srgbClr val="000000"/>
                          </a:solidFill>
                        </a:rPr>
                        <a:t>Función de distribución </a:t>
                      </a:r>
                      <a:endParaRPr sz="1700" i="0" u="none" strike="noStrike" cap="none">
                        <a:solidFill>
                          <a:srgbClr val="000000"/>
                        </a:solidFill>
                      </a:endParaRPr>
                    </a:p>
                    <a:p>
                      <a:pPr marL="0" marR="0" lvl="0" indent="0" algn="ctr" rtl="0">
                        <a:spcBef>
                          <a:spcPts val="0"/>
                        </a:spcBef>
                        <a:spcAft>
                          <a:spcPts val="0"/>
                        </a:spcAft>
                        <a:buNone/>
                      </a:pPr>
                      <a:r>
                        <a:rPr lang="en" sz="1700" i="0" u="none" strike="noStrike" cap="none">
                          <a:solidFill>
                            <a:srgbClr val="000000"/>
                          </a:solidFill>
                        </a:rPr>
                        <a:t>de parámetro k</a:t>
                      </a:r>
                      <a:endParaRPr sz="17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700" i="0" u="none" strike="noStrike" cap="none">
                          <a:solidFill>
                            <a:srgbClr val="000000"/>
                          </a:solidFill>
                        </a:rPr>
                        <a:t>Rayleigh</a:t>
                      </a:r>
                      <a:endParaRPr sz="1700" i="0" u="none" strike="noStrike" cap="none">
                        <a:solidFill>
                          <a:srgbClr val="000000"/>
                        </a:solidFill>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r h="762000">
                <a:tc>
                  <a:txBody>
                    <a:bodyPr/>
                    <a:lstStyle/>
                    <a:p>
                      <a:pPr marL="0" marR="0" lvl="0" indent="0" algn="ctr" rtl="0">
                        <a:spcBef>
                          <a:spcPts val="0"/>
                        </a:spcBef>
                        <a:spcAft>
                          <a:spcPts val="0"/>
                        </a:spcAft>
                        <a:buNone/>
                      </a:pPr>
                      <a:r>
                        <a:rPr lang="en" sz="1700" i="0" u="none" strike="noStrike" cap="none">
                          <a:solidFill>
                            <a:srgbClr val="000000"/>
                          </a:solidFill>
                        </a:rPr>
                        <a:t>Aerosoles</a:t>
                      </a:r>
                      <a:endParaRPr sz="1700"/>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9DFF0"/>
                    </a:solidFill>
                  </a:tcPr>
                </a:tc>
                <a:tc>
                  <a:txBody>
                    <a:bodyPr/>
                    <a:lstStyle/>
                    <a:p>
                      <a:pPr marL="0" marR="0" lvl="0" indent="0" algn="ctr" rtl="0">
                        <a:spcBef>
                          <a:spcPts val="0"/>
                        </a:spcBef>
                        <a:spcAft>
                          <a:spcPts val="0"/>
                        </a:spcAft>
                        <a:buNone/>
                      </a:pPr>
                      <a:r>
                        <a:rPr lang="en" sz="1700" i="0" u="none" strike="noStrike" cap="none">
                          <a:solidFill>
                            <a:srgbClr val="000000"/>
                          </a:solidFill>
                        </a:rPr>
                        <a:t>espesor óptico </a:t>
                      </a:r>
                      <a:endParaRPr sz="1700" i="0" u="none" strike="noStrike" cap="none">
                        <a:solidFill>
                          <a:srgbClr val="000000"/>
                        </a:solidFill>
                      </a:endParaRPr>
                    </a:p>
                    <a:p>
                      <a:pPr marL="0" marR="0" lvl="0" indent="0" algn="ctr" rtl="0">
                        <a:spcBef>
                          <a:spcPts val="0"/>
                        </a:spcBef>
                        <a:spcAft>
                          <a:spcPts val="0"/>
                        </a:spcAft>
                        <a:buNone/>
                      </a:pPr>
                      <a:r>
                        <a:rPr lang="en" sz="1700" i="0" u="none" strike="noStrike" cap="none">
                          <a:solidFill>
                            <a:srgbClr val="000000"/>
                          </a:solidFill>
                        </a:rPr>
                        <a:t> single scattering albedo</a:t>
                      </a:r>
                      <a:endParaRPr sz="1700"/>
                    </a:p>
                    <a:p>
                      <a:pPr marL="0" marR="0" lvl="0" indent="0" algn="ctr" rtl="0">
                        <a:spcBef>
                          <a:spcPts val="0"/>
                        </a:spcBef>
                        <a:spcAft>
                          <a:spcPts val="0"/>
                        </a:spcAft>
                        <a:buNone/>
                      </a:pPr>
                      <a:r>
                        <a:rPr lang="en" sz="1700" i="0" u="none" strike="noStrike" cap="none">
                          <a:solidFill>
                            <a:srgbClr val="000000"/>
                          </a:solidFill>
                        </a:rPr>
                        <a:t>factor de asimetría</a:t>
                      </a:r>
                      <a:endParaRPr sz="1700" i="0" u="none" strike="noStrike" cap="none">
                        <a:solidFill>
                          <a:srgbClr val="000000"/>
                        </a:solidFill>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 sz="1700"/>
                        <a:t>e</a:t>
                      </a:r>
                      <a:r>
                        <a:rPr lang="en" sz="1700" i="0" u="none" strike="noStrike" cap="none">
                          <a:solidFill>
                            <a:srgbClr val="000000"/>
                          </a:solidFill>
                        </a:rPr>
                        <a:t>spesor óptico </a:t>
                      </a:r>
                      <a:endParaRPr sz="1700"/>
                    </a:p>
                    <a:p>
                      <a:pPr marL="0" marR="0" lvl="0" indent="0" algn="ctr" rtl="0">
                        <a:spcBef>
                          <a:spcPts val="0"/>
                        </a:spcBef>
                        <a:spcAft>
                          <a:spcPts val="0"/>
                        </a:spcAft>
                        <a:buNone/>
                      </a:pPr>
                      <a:r>
                        <a:rPr lang="en" sz="1700" i="0" u="none" strike="noStrike" cap="none">
                          <a:solidFill>
                            <a:srgbClr val="000000"/>
                          </a:solidFill>
                        </a:rPr>
                        <a:t> single scattering albedo</a:t>
                      </a:r>
                      <a:endParaRPr sz="1700"/>
                    </a:p>
                    <a:p>
                      <a:pPr marL="0" marR="0" lvl="0" indent="0" algn="ctr" rtl="0">
                        <a:spcBef>
                          <a:spcPts val="0"/>
                        </a:spcBef>
                        <a:spcAft>
                          <a:spcPts val="0"/>
                        </a:spcAft>
                        <a:buNone/>
                      </a:pPr>
                      <a:r>
                        <a:rPr lang="en" sz="1700" i="0" u="none" strike="noStrike" cap="none">
                          <a:solidFill>
                            <a:srgbClr val="000000"/>
                          </a:solidFill>
                        </a:rPr>
                        <a:t>factor de asimetría</a:t>
                      </a:r>
                      <a:endParaRPr sz="1700" i="0" u="none" strike="noStrike" cap="none">
                        <a:solidFill>
                          <a:srgbClr val="000000"/>
                        </a:solidFill>
                      </a:endParaRPr>
                    </a:p>
                  </a:txBody>
                  <a:tcPr marL="9525" marR="9525" marT="95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63"/>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Detección de la nubosidad</a:t>
            </a:r>
            <a:endParaRPr/>
          </a:p>
        </p:txBody>
      </p:sp>
      <p:sp>
        <p:nvSpPr>
          <p:cNvPr id="570" name="Google Shape;570;p63"/>
          <p:cNvSpPr/>
          <p:nvPr/>
        </p:nvSpPr>
        <p:spPr>
          <a:xfrm>
            <a:off x="768900" y="801301"/>
            <a:ext cx="6690593" cy="3807651"/>
          </a:xfrm>
          <a:custGeom>
            <a:avLst/>
            <a:gdLst/>
            <a:ahLst/>
            <a:cxnLst/>
            <a:rect l="l" t="t" r="r" b="b"/>
            <a:pathLst>
              <a:path w="113631" h="74032" extrusionOk="0">
                <a:moveTo>
                  <a:pt x="861" y="74032"/>
                </a:moveTo>
                <a:lnTo>
                  <a:pt x="113631" y="74032"/>
                </a:lnTo>
                <a:lnTo>
                  <a:pt x="113631" y="0"/>
                </a:lnTo>
                <a:lnTo>
                  <a:pt x="0" y="861"/>
                </a:lnTo>
                <a:close/>
              </a:path>
            </a:pathLst>
          </a:custGeom>
          <a:solidFill>
            <a:srgbClr val="FCE5CD"/>
          </a:solidFill>
          <a:ln w="38100" cap="flat" cmpd="sng">
            <a:solidFill>
              <a:srgbClr val="FF9900"/>
            </a:solidFill>
            <a:prstDash val="solid"/>
            <a:round/>
            <a:headEnd type="none" w="sm" len="sm"/>
            <a:tailEnd type="none" w="sm" len="sm"/>
          </a:ln>
        </p:spPr>
      </p:sp>
      <p:grpSp>
        <p:nvGrpSpPr>
          <p:cNvPr id="571" name="Google Shape;571;p63"/>
          <p:cNvGrpSpPr/>
          <p:nvPr/>
        </p:nvGrpSpPr>
        <p:grpSpPr>
          <a:xfrm>
            <a:off x="970937" y="954184"/>
            <a:ext cx="6248998" cy="3332833"/>
            <a:chOff x="3294244" y="1256610"/>
            <a:chExt cx="2611802" cy="1293902"/>
          </a:xfrm>
        </p:grpSpPr>
        <p:sp>
          <p:nvSpPr>
            <p:cNvPr id="572" name="Google Shape;572;p63"/>
            <p:cNvSpPr/>
            <p:nvPr/>
          </p:nvSpPr>
          <p:spPr>
            <a:xfrm>
              <a:off x="3294246" y="1256610"/>
              <a:ext cx="2611800" cy="649200"/>
            </a:xfrm>
            <a:prstGeom prst="rect">
              <a:avLst/>
            </a:prstGeom>
            <a:solidFill>
              <a:srgbClr val="FFFFFF"/>
            </a:solidFill>
            <a:ln w="9525" cap="flat" cmpd="sng">
              <a:solidFill>
                <a:srgbClr val="7F7F7F"/>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1F386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600" b="0" i="0" u="none" strike="noStrike" cap="none">
                <a:solidFill>
                  <a:srgbClr val="1F386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 sz="1800" i="0" u="none" strike="noStrike" cap="none">
                  <a:solidFill>
                    <a:srgbClr val="1F3863"/>
                  </a:solidFill>
                </a:rPr>
                <a:t>2004-2010 	Satélite GOES 12</a:t>
              </a:r>
              <a:r>
                <a:rPr lang="en" sz="1800" i="0" u="none" strike="noStrike" cap="none">
                  <a:solidFill>
                    <a:srgbClr val="767171"/>
                  </a:solidFill>
                </a:rPr>
                <a:t> (Visible e Infrarrojo)</a:t>
              </a:r>
              <a:endParaRPr sz="1800" i="0" u="none" strike="noStrike" cap="none">
                <a:solidFill>
                  <a:srgbClr val="767171"/>
                </a:solidFill>
              </a:endParaRPr>
            </a:p>
            <a:p>
              <a:pPr marL="457200" marR="0" lvl="0" indent="457200" algn="l" rtl="0">
                <a:lnSpc>
                  <a:spcPct val="100000"/>
                </a:lnSpc>
                <a:spcBef>
                  <a:spcPts val="0"/>
                </a:spcBef>
                <a:spcAft>
                  <a:spcPts val="0"/>
                </a:spcAft>
                <a:buClr>
                  <a:srgbClr val="000000"/>
                </a:buClr>
                <a:buSzPts val="1100"/>
                <a:buFont typeface="Arial"/>
                <a:buNone/>
              </a:pPr>
              <a:r>
                <a:rPr lang="en" sz="1800">
                  <a:solidFill>
                    <a:srgbClr val="1F3863"/>
                  </a:solidFill>
                </a:rPr>
                <a:t>       </a:t>
              </a:r>
              <a:r>
                <a:rPr lang="en" sz="1800" i="0" u="none" strike="noStrike" cap="none">
                  <a:solidFill>
                    <a:srgbClr val="1F3863"/>
                  </a:solidFill>
                </a:rPr>
                <a:t>Satélite MODIS</a:t>
              </a:r>
              <a:r>
                <a:rPr lang="en" sz="1800" i="1" u="none" strike="noStrike" cap="none">
                  <a:solidFill>
                    <a:srgbClr val="000000"/>
                  </a:solidFill>
                </a:rPr>
                <a:t> </a:t>
              </a:r>
              <a:r>
                <a:rPr lang="en" sz="1800" i="0" u="none" strike="noStrike" cap="none">
                  <a:solidFill>
                    <a:srgbClr val="767171"/>
                  </a:solidFill>
                </a:rPr>
                <a:t>(Fracción de nieve)</a:t>
              </a:r>
              <a:r>
                <a:rPr lang="en" sz="1800" i="1" u="none" strike="noStrike" cap="none">
                  <a:solidFill>
                    <a:srgbClr val="000000"/>
                  </a:solidFill>
                </a:rPr>
                <a:t> </a:t>
              </a:r>
              <a:endParaRPr sz="1800" i="1" u="none" strike="noStrike" cap="none">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 sz="1800" i="0" u="none" strike="noStrike" cap="none">
                  <a:solidFill>
                    <a:srgbClr val="1F3863"/>
                  </a:solidFill>
                </a:rPr>
                <a:t>2010-2017 	Satélite GOES 13</a:t>
              </a:r>
              <a:r>
                <a:rPr lang="en" sz="1800" i="0" u="none" strike="noStrike" cap="none">
                  <a:solidFill>
                    <a:srgbClr val="767171"/>
                  </a:solidFill>
                </a:rPr>
                <a:t> (Visible e Infrarrojo)</a:t>
              </a:r>
              <a:endParaRPr sz="1800" i="0" u="none" strike="noStrike" cap="none">
                <a:solidFill>
                  <a:srgbClr val="767171"/>
                </a:solidFill>
              </a:endParaRPr>
            </a:p>
            <a:p>
              <a:pPr marL="457200" marR="0" lvl="0" indent="457200" algn="l" rtl="0">
                <a:lnSpc>
                  <a:spcPct val="100000"/>
                </a:lnSpc>
                <a:spcBef>
                  <a:spcPts val="0"/>
                </a:spcBef>
                <a:spcAft>
                  <a:spcPts val="0"/>
                </a:spcAft>
                <a:buClr>
                  <a:srgbClr val="000000"/>
                </a:buClr>
                <a:buSzPts val="1100"/>
                <a:buFont typeface="Arial"/>
                <a:buNone/>
              </a:pPr>
              <a:r>
                <a:rPr lang="en" sz="1800">
                  <a:solidFill>
                    <a:srgbClr val="1F3863"/>
                  </a:solidFill>
                </a:rPr>
                <a:t>       </a:t>
              </a:r>
              <a:r>
                <a:rPr lang="en" sz="1800" i="0" u="none" strike="noStrike" cap="none">
                  <a:solidFill>
                    <a:srgbClr val="1F3863"/>
                  </a:solidFill>
                </a:rPr>
                <a:t>Satélite MODIS</a:t>
              </a:r>
              <a:r>
                <a:rPr lang="en" sz="1800" i="1" u="none" strike="noStrike" cap="none">
                  <a:solidFill>
                    <a:schemeClr val="dk1"/>
                  </a:solidFill>
                </a:rPr>
                <a:t> </a:t>
              </a:r>
              <a:r>
                <a:rPr lang="en" sz="1800" i="0" u="none" strike="noStrike" cap="none">
                  <a:solidFill>
                    <a:srgbClr val="767171"/>
                  </a:solidFill>
                </a:rPr>
                <a:t>(Fracción de nieve)</a:t>
              </a:r>
              <a:r>
                <a:rPr lang="en" sz="1800" i="1" u="none" strike="noStrike" cap="none">
                  <a:solidFill>
                    <a:schemeClr val="dk1"/>
                  </a:solidFill>
                </a:rPr>
                <a:t> </a:t>
              </a:r>
              <a:endParaRPr sz="1800" i="1" u="none" strike="noStrike" cap="none">
                <a:solidFill>
                  <a:srgbClr val="000000"/>
                </a:solidFill>
              </a:endParaRPr>
            </a:p>
            <a:p>
              <a:pPr marL="0" marR="0" lvl="0" indent="0" algn="l" rtl="0">
                <a:lnSpc>
                  <a:spcPct val="100000"/>
                </a:lnSpc>
                <a:spcBef>
                  <a:spcPts val="0"/>
                </a:spcBef>
                <a:spcAft>
                  <a:spcPts val="0"/>
                </a:spcAft>
                <a:buClr>
                  <a:schemeClr val="dk1"/>
                </a:buClr>
                <a:buSzPts val="1100"/>
                <a:buFont typeface="Arial"/>
                <a:buNone/>
              </a:pPr>
              <a:r>
                <a:rPr lang="en" sz="1800" i="0" u="none" strike="noStrike" cap="none">
                  <a:solidFill>
                    <a:srgbClr val="1F3863"/>
                  </a:solidFill>
                </a:rPr>
                <a:t>2018-2019 	Satélite GOES 16</a:t>
              </a:r>
              <a:r>
                <a:rPr lang="en" sz="1800" i="0" u="none" strike="noStrike" cap="none">
                  <a:solidFill>
                    <a:srgbClr val="767171"/>
                  </a:solidFill>
                </a:rPr>
                <a:t> (</a:t>
              </a:r>
              <a:r>
                <a:rPr lang="en" sz="1800">
                  <a:solidFill>
                    <a:srgbClr val="767171"/>
                  </a:solidFill>
                </a:rPr>
                <a:t>En desarrollo</a:t>
              </a:r>
              <a:r>
                <a:rPr lang="en" sz="1800" i="0" u="none" strike="noStrike" cap="none">
                  <a:solidFill>
                    <a:srgbClr val="767171"/>
                  </a:solidFill>
                </a:rPr>
                <a:t>)</a:t>
              </a:r>
              <a:endParaRPr sz="1800" i="0" u="none" strike="noStrike" cap="none">
                <a:solidFill>
                  <a:srgbClr val="767171"/>
                </a:solidFill>
              </a:endParaRPr>
            </a:p>
            <a:p>
              <a:pPr marL="457200" marR="0" lvl="0" indent="457200" algn="l" rtl="0">
                <a:lnSpc>
                  <a:spcPct val="120000"/>
                </a:lnSpc>
                <a:spcBef>
                  <a:spcPts val="1000"/>
                </a:spcBef>
                <a:spcAft>
                  <a:spcPts val="1000"/>
                </a:spcAft>
                <a:buClr>
                  <a:srgbClr val="000000"/>
                </a:buClr>
                <a:buSzPts val="700"/>
                <a:buFont typeface="Arial"/>
                <a:buNone/>
              </a:pPr>
              <a:endParaRPr sz="1100" b="0" i="1" u="none" strike="noStrike" cap="none">
                <a:solidFill>
                  <a:srgbClr val="000000"/>
                </a:solidFill>
                <a:latin typeface="Calibri"/>
                <a:ea typeface="Calibri"/>
                <a:cs typeface="Calibri"/>
                <a:sym typeface="Calibri"/>
              </a:endParaRPr>
            </a:p>
          </p:txBody>
        </p:sp>
        <p:sp>
          <p:nvSpPr>
            <p:cNvPr id="573" name="Google Shape;573;p63"/>
            <p:cNvSpPr/>
            <p:nvPr/>
          </p:nvSpPr>
          <p:spPr>
            <a:xfrm>
              <a:off x="3294244" y="1982312"/>
              <a:ext cx="1090800" cy="568200"/>
            </a:xfrm>
            <a:prstGeom prst="rect">
              <a:avLst/>
            </a:prstGeom>
            <a:solidFill>
              <a:srgbClr val="FFFFFF"/>
            </a:solidFill>
            <a:ln w="9525"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300" b="0" i="0" u="none" strike="noStrike" cap="none">
                  <a:solidFill>
                    <a:srgbClr val="000000"/>
                  </a:solidFill>
                  <a:latin typeface="Calibri"/>
                  <a:ea typeface="Calibri"/>
                  <a:cs typeface="Calibri"/>
                  <a:sym typeface="Calibri"/>
                </a:rPr>
                <a:t>Posición y Reflectividad de la nubosidad</a:t>
              </a:r>
              <a:endParaRPr sz="2300" b="0" i="0" u="none" strike="noStrike" cap="none">
                <a:solidFill>
                  <a:srgbClr val="000000"/>
                </a:solidFill>
                <a:latin typeface="Calibri"/>
                <a:ea typeface="Calibri"/>
                <a:cs typeface="Calibri"/>
                <a:sym typeface="Calibri"/>
              </a:endParaRPr>
            </a:p>
          </p:txBody>
        </p:sp>
        <p:sp>
          <p:nvSpPr>
            <p:cNvPr id="574" name="Google Shape;574;p63"/>
            <p:cNvSpPr/>
            <p:nvPr/>
          </p:nvSpPr>
          <p:spPr>
            <a:xfrm>
              <a:off x="4714742" y="2056597"/>
              <a:ext cx="1158300" cy="493800"/>
            </a:xfrm>
            <a:prstGeom prst="rect">
              <a:avLst/>
            </a:prstGeom>
            <a:solidFill>
              <a:schemeClr val="lt1"/>
            </a:solidFill>
            <a:ln w="31750" cap="flat" cmpd="sng">
              <a:solidFill>
                <a:srgbClr val="F73E20"/>
              </a:solidFill>
              <a:prstDash val="solid"/>
              <a:miter lim="800000"/>
              <a:headEnd type="none" w="sm" len="sm"/>
              <a:tailEnd type="none" w="sm" len="sm"/>
            </a:ln>
          </p:spPr>
          <p:txBody>
            <a:bodyPr spcFirstLastPara="1" wrap="square" lIns="91425" tIns="45700" rIns="91425" bIns="45700" anchor="ctr" anchorCtr="0">
              <a:noAutofit/>
            </a:bodyPr>
            <a:lstStyle/>
            <a:p>
              <a:pPr marL="640080" marR="0" lvl="0" indent="-640080" algn="ctr" rtl="0">
                <a:lnSpc>
                  <a:spcPct val="100000"/>
                </a:lnSpc>
                <a:spcBef>
                  <a:spcPts val="200"/>
                </a:spcBef>
                <a:spcAft>
                  <a:spcPts val="0"/>
                </a:spcAft>
                <a:buClr>
                  <a:srgbClr val="000000"/>
                </a:buClr>
                <a:buSzPts val="1500"/>
                <a:buFont typeface="Arial"/>
                <a:buNone/>
              </a:pPr>
              <a:r>
                <a:rPr lang="en" sz="2300" b="0" i="0" u="none" strike="noStrike" cap="none">
                  <a:solidFill>
                    <a:srgbClr val="2F5496"/>
                  </a:solidFill>
                  <a:latin typeface="Calibri"/>
                  <a:ea typeface="Calibri"/>
                  <a:cs typeface="Calibri"/>
                  <a:sym typeface="Calibri"/>
                </a:rPr>
                <a:t>ALGORITMO</a:t>
              </a:r>
              <a:endParaRPr sz="2300" b="0"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500"/>
                <a:buFont typeface="Arial"/>
                <a:buNone/>
              </a:pPr>
              <a:r>
                <a:rPr lang="en" sz="2300" b="0" i="0" u="none" strike="noStrike" cap="none">
                  <a:solidFill>
                    <a:srgbClr val="2F5496"/>
                  </a:solidFill>
                  <a:latin typeface="Calibri"/>
                  <a:ea typeface="Calibri"/>
                  <a:cs typeface="Calibri"/>
                  <a:sym typeface="Calibri"/>
                </a:rPr>
                <a:t>DETECCCIÓN</a:t>
              </a:r>
              <a:endParaRPr sz="2300" b="0" i="0" u="none" strike="noStrike" cap="none">
                <a:solidFill>
                  <a:srgbClr val="2F5496"/>
                </a:solidFill>
                <a:latin typeface="Calibri"/>
                <a:ea typeface="Calibri"/>
                <a:cs typeface="Calibri"/>
                <a:sym typeface="Calibri"/>
              </a:endParaRPr>
            </a:p>
            <a:p>
              <a:pPr marL="640080" marR="0" lvl="0" indent="-640080" algn="ctr" rtl="0">
                <a:lnSpc>
                  <a:spcPct val="100000"/>
                </a:lnSpc>
                <a:spcBef>
                  <a:spcPts val="200"/>
                </a:spcBef>
                <a:spcAft>
                  <a:spcPts val="0"/>
                </a:spcAft>
                <a:buClr>
                  <a:srgbClr val="000000"/>
                </a:buClr>
                <a:buSzPts val="1500"/>
                <a:buFont typeface="Arial"/>
                <a:buNone/>
              </a:pPr>
              <a:r>
                <a:rPr lang="en" sz="2300" b="0" i="0" u="none" strike="noStrike" cap="none">
                  <a:solidFill>
                    <a:srgbClr val="2F5496"/>
                  </a:solidFill>
                  <a:latin typeface="Calibri"/>
                  <a:ea typeface="Calibri"/>
                  <a:cs typeface="Calibri"/>
                  <a:sym typeface="Calibri"/>
                </a:rPr>
                <a:t>NUBOSIDAD</a:t>
              </a:r>
              <a:endParaRPr sz="2300" b="0" i="0" u="none" strike="noStrike" cap="none">
                <a:solidFill>
                  <a:srgbClr val="2F5496"/>
                </a:solidFill>
                <a:latin typeface="Calibri"/>
                <a:ea typeface="Calibri"/>
                <a:cs typeface="Calibri"/>
                <a:sym typeface="Calibri"/>
              </a:endParaRPr>
            </a:p>
          </p:txBody>
        </p:sp>
        <p:cxnSp>
          <p:nvCxnSpPr>
            <p:cNvPr id="575" name="Google Shape;575;p63"/>
            <p:cNvCxnSpPr/>
            <p:nvPr/>
          </p:nvCxnSpPr>
          <p:spPr>
            <a:xfrm>
              <a:off x="5249587" y="1919105"/>
              <a:ext cx="5400" cy="124200"/>
            </a:xfrm>
            <a:prstGeom prst="straightConnector1">
              <a:avLst/>
            </a:prstGeom>
            <a:noFill/>
            <a:ln w="9525" cap="flat" cmpd="sng">
              <a:solidFill>
                <a:srgbClr val="F73E20"/>
              </a:solidFill>
              <a:prstDash val="solid"/>
              <a:round/>
              <a:headEnd type="none" w="sm" len="sm"/>
              <a:tailEnd type="triangle" w="med" len="med"/>
            </a:ln>
          </p:spPr>
        </p:cxnSp>
      </p:grpSp>
      <p:cxnSp>
        <p:nvCxnSpPr>
          <p:cNvPr id="576" name="Google Shape;576;p63"/>
          <p:cNvCxnSpPr/>
          <p:nvPr/>
        </p:nvCxnSpPr>
        <p:spPr>
          <a:xfrm flipH="1">
            <a:off x="3612898" y="3415695"/>
            <a:ext cx="733200" cy="11700"/>
          </a:xfrm>
          <a:prstGeom prst="straightConnector1">
            <a:avLst/>
          </a:prstGeom>
          <a:noFill/>
          <a:ln w="9525" cap="flat" cmpd="sng">
            <a:solidFill>
              <a:srgbClr val="F73E20"/>
            </a:solidFill>
            <a:prstDash val="solid"/>
            <a:round/>
            <a:headEnd type="none" w="sm" len="sm"/>
            <a:tailEnd type="triangle" w="med" len="med"/>
          </a:ln>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Detección de la nubosidad</a:t>
            </a:r>
            <a:endParaRPr/>
          </a:p>
        </p:txBody>
      </p:sp>
      <p:sp>
        <p:nvSpPr>
          <p:cNvPr id="582" name="Google Shape;582;p6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TEST 1:  Visible</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r>
              <a:rPr lang="en"/>
              <a:t>TEST 2: IR</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
        <p:nvSpPr>
          <p:cNvPr id="588" name="Google Shape;588;p65"/>
          <p:cNvSpPr txBox="1">
            <a:spLocks noGrp="1"/>
          </p:cNvSpPr>
          <p:nvPr>
            <p:ph type="title"/>
          </p:nvPr>
        </p:nvSpPr>
        <p:spPr>
          <a:xfrm>
            <a:off x="311700"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t>Detección de la nubosidad</a:t>
            </a:r>
            <a:endParaRPr/>
          </a:p>
        </p:txBody>
      </p:sp>
      <p:pic>
        <p:nvPicPr>
          <p:cNvPr id="589" name="Google Shape;589;p65" descr="C:\Users\Ale\Documents\Meteorologia\Trabajo\Informes\Documentacion_extendida_2015_Diciembre\detec_nubes_ej1.png"/>
          <p:cNvPicPr preferRelativeResize="0"/>
          <p:nvPr/>
        </p:nvPicPr>
        <p:blipFill>
          <a:blip r:embed="rId3">
            <a:alphaModFix/>
          </a:blip>
          <a:stretch>
            <a:fillRect/>
          </a:stretch>
        </p:blipFill>
        <p:spPr>
          <a:xfrm>
            <a:off x="4400050" y="1255225"/>
            <a:ext cx="2876550" cy="2438400"/>
          </a:xfrm>
          <a:prstGeom prst="rect">
            <a:avLst/>
          </a:prstGeom>
          <a:noFill/>
          <a:ln>
            <a:noFill/>
          </a:ln>
        </p:spPr>
      </p:pic>
      <p:pic>
        <p:nvPicPr>
          <p:cNvPr id="590" name="Google Shape;590;p65" descr="C:\Users\Ale\Documents\Meteorologia\Trabajo\Informes\Documentacion_extendida_2015_Diciembre\detec_nubes_ej2.png"/>
          <p:cNvPicPr preferRelativeResize="0"/>
          <p:nvPr/>
        </p:nvPicPr>
        <p:blipFill>
          <a:blip r:embed="rId4">
            <a:alphaModFix/>
          </a:blip>
          <a:stretch>
            <a:fillRect/>
          </a:stretch>
        </p:blipFill>
        <p:spPr>
          <a:xfrm>
            <a:off x="1463525" y="1250463"/>
            <a:ext cx="2876550" cy="24479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6"/>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Modelo empírico de nubosidad</a:t>
            </a:r>
            <a:endParaRPr/>
          </a:p>
        </p:txBody>
      </p:sp>
      <p:pic>
        <p:nvPicPr>
          <p:cNvPr id="596" name="Google Shape;596;p66" descr="C:\Users\Ale\Documents\Meteorologia\Trabajo\Informes\Documentacion_extendida_2015_Diciembre\modelo_empirico.png"/>
          <p:cNvPicPr preferRelativeResize="0"/>
          <p:nvPr/>
        </p:nvPicPr>
        <p:blipFill>
          <a:blip r:embed="rId3">
            <a:alphaModFix/>
          </a:blip>
          <a:stretch>
            <a:fillRect/>
          </a:stretch>
        </p:blipFill>
        <p:spPr>
          <a:xfrm>
            <a:off x="4318950" y="1169150"/>
            <a:ext cx="4831187" cy="2805200"/>
          </a:xfrm>
          <a:prstGeom prst="rect">
            <a:avLst/>
          </a:prstGeom>
          <a:noFill/>
          <a:ln>
            <a:noFill/>
          </a:ln>
        </p:spPr>
      </p:pic>
      <p:sp>
        <p:nvSpPr>
          <p:cNvPr id="597" name="Google Shape;597;p66"/>
          <p:cNvSpPr txBox="1"/>
          <p:nvPr/>
        </p:nvSpPr>
        <p:spPr>
          <a:xfrm>
            <a:off x="391350" y="964400"/>
            <a:ext cx="2292300" cy="246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598" name="Google Shape;598;p66"/>
          <p:cNvPicPr preferRelativeResize="0"/>
          <p:nvPr/>
        </p:nvPicPr>
        <p:blipFill>
          <a:blip r:embed="rId4">
            <a:alphaModFix/>
          </a:blip>
          <a:stretch>
            <a:fillRect/>
          </a:stretch>
        </p:blipFill>
        <p:spPr>
          <a:xfrm>
            <a:off x="301123" y="572698"/>
            <a:ext cx="2472750" cy="2625875"/>
          </a:xfrm>
          <a:prstGeom prst="rect">
            <a:avLst/>
          </a:prstGeom>
          <a:noFill/>
          <a:ln>
            <a:noFill/>
          </a:ln>
        </p:spPr>
      </p:pic>
      <p:sp>
        <p:nvSpPr>
          <p:cNvPr id="599" name="Google Shape;599;p66"/>
          <p:cNvSpPr txBox="1"/>
          <p:nvPr/>
        </p:nvSpPr>
        <p:spPr>
          <a:xfrm>
            <a:off x="363350" y="3298550"/>
            <a:ext cx="3927600" cy="6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Rad</a:t>
            </a:r>
            <a:r>
              <a:rPr lang="en" sz="2400" baseline="-25000"/>
              <a:t>1</a:t>
            </a:r>
            <a:r>
              <a:rPr lang="en" sz="2400"/>
              <a:t>=Rad</a:t>
            </a:r>
            <a:r>
              <a:rPr lang="en" sz="2400" baseline="-25000"/>
              <a:t>CD</a:t>
            </a:r>
            <a:r>
              <a:rPr lang="en" sz="2400"/>
              <a:t>*(1-albedo</a:t>
            </a:r>
            <a:r>
              <a:rPr lang="en" sz="2400" baseline="-25000"/>
              <a:t>nube</a:t>
            </a:r>
            <a:r>
              <a:rPr lang="en" sz="2400"/>
              <a:t>)</a:t>
            </a:r>
            <a:endParaRPr sz="2400"/>
          </a:p>
        </p:txBody>
      </p:sp>
      <p:sp>
        <p:nvSpPr>
          <p:cNvPr id="600" name="Google Shape;600;p66"/>
          <p:cNvSpPr txBox="1"/>
          <p:nvPr/>
        </p:nvSpPr>
        <p:spPr>
          <a:xfrm>
            <a:off x="391350" y="4055525"/>
            <a:ext cx="3927600" cy="6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t>Rad=A*Rad</a:t>
            </a:r>
            <a:r>
              <a:rPr lang="en" sz="2400" baseline="-25000"/>
              <a:t>1</a:t>
            </a:r>
            <a:r>
              <a:rPr lang="en" sz="2400" baseline="30000"/>
              <a:t>2 </a:t>
            </a:r>
            <a:r>
              <a:rPr lang="en" sz="2400"/>
              <a:t>+ B*Rad</a:t>
            </a:r>
            <a:r>
              <a:rPr lang="en" sz="2400" baseline="-25000"/>
              <a:t>1</a:t>
            </a:r>
            <a:r>
              <a:rPr lang="en" sz="2400"/>
              <a:t>+C</a:t>
            </a:r>
            <a:endParaRPr sz="24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67"/>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Modelo de sombras</a:t>
            </a:r>
            <a:endParaRPr/>
          </a:p>
        </p:txBody>
      </p:sp>
      <p:sp>
        <p:nvSpPr>
          <p:cNvPr id="606" name="Google Shape;606;p67"/>
          <p:cNvSpPr txBox="1">
            <a:spLocks noGrp="1"/>
          </p:cNvSpPr>
          <p:nvPr>
            <p:ph type="body" idx="1"/>
          </p:nvPr>
        </p:nvSpPr>
        <p:spPr>
          <a:xfrm>
            <a:off x="112175" y="863550"/>
            <a:ext cx="4276500" cy="36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Para cada píxel:</a:t>
            </a:r>
            <a:endParaRPr/>
          </a:p>
          <a:p>
            <a:pPr marL="457200" lvl="0" indent="-342900" algn="l" rtl="0">
              <a:spcBef>
                <a:spcPts val="1600"/>
              </a:spcBef>
              <a:spcAft>
                <a:spcPts val="0"/>
              </a:spcAft>
              <a:buSzPts val="1800"/>
              <a:buAutoNum type="arabicPeriod"/>
            </a:pPr>
            <a:r>
              <a:rPr lang="en"/>
              <a:t>En cada tiempo se calcula el acimut y altura del sol (</a:t>
            </a:r>
            <a:r>
              <a:rPr lang="en">
                <a:solidFill>
                  <a:schemeClr val="dk1"/>
                </a:solidFill>
                <a:latin typeface="Cambria Math"/>
                <a:ea typeface="Cambria Math"/>
                <a:cs typeface="Cambria Math"/>
                <a:sym typeface="Cambria Math"/>
              </a:rPr>
              <a:t>ε</a:t>
            </a:r>
            <a:r>
              <a:rPr lang="en"/>
              <a:t>)</a:t>
            </a:r>
            <a:endParaRPr/>
          </a:p>
          <a:p>
            <a:pPr marL="457200" lvl="0" indent="-342900" algn="l" rtl="0">
              <a:spcBef>
                <a:spcPts val="0"/>
              </a:spcBef>
              <a:spcAft>
                <a:spcPts val="0"/>
              </a:spcAft>
              <a:buSzPts val="1800"/>
              <a:buAutoNum type="arabicPeriod"/>
            </a:pPr>
            <a:r>
              <a:rPr lang="en"/>
              <a:t>Se busca la altura angular máxima de la topografía en 200 km en la dirección del acimut solar (</a:t>
            </a:r>
            <a:r>
              <a:rPr lang="en">
                <a:solidFill>
                  <a:schemeClr val="dk1"/>
                </a:solidFill>
                <a:latin typeface="Cambria Math"/>
                <a:ea typeface="Cambria Math"/>
                <a:cs typeface="Cambria Math"/>
                <a:sym typeface="Cambria Math"/>
              </a:rPr>
              <a:t>γ</a:t>
            </a:r>
            <a:r>
              <a:rPr lang="en"/>
              <a:t>).</a:t>
            </a:r>
            <a:endParaRPr/>
          </a:p>
          <a:p>
            <a:pPr marL="457200" lvl="0" indent="-342900" algn="l" rtl="0">
              <a:lnSpc>
                <a:spcPct val="100000"/>
              </a:lnSpc>
              <a:spcBef>
                <a:spcPts val="0"/>
              </a:spcBef>
              <a:spcAft>
                <a:spcPts val="0"/>
              </a:spcAft>
              <a:buSzPts val="1800"/>
              <a:buAutoNum type="arabicPeriod"/>
            </a:pPr>
            <a:r>
              <a:rPr lang="en"/>
              <a:t>Se comparan los ángulos</a:t>
            </a:r>
            <a:endParaRPr/>
          </a:p>
          <a:p>
            <a:pPr marL="45720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r>
              <a:rPr lang="en" i="1"/>
              <a:t>Global=directa+difusa</a:t>
            </a:r>
            <a:r>
              <a:rPr lang="en"/>
              <a:t>   </a:t>
            </a:r>
            <a:r>
              <a:rPr lang="en" sz="1100">
                <a:solidFill>
                  <a:schemeClr val="dk1"/>
                </a:solidFill>
                <a:latin typeface="Cambria Math"/>
                <a:ea typeface="Cambria Math"/>
                <a:cs typeface="Cambria Math"/>
                <a:sym typeface="Cambria Math"/>
              </a:rPr>
              <a:t> </a:t>
            </a:r>
            <a:r>
              <a:rPr lang="en">
                <a:solidFill>
                  <a:schemeClr val="dk1"/>
                </a:solidFill>
                <a:latin typeface="Cambria Math"/>
                <a:ea typeface="Cambria Math"/>
                <a:cs typeface="Cambria Math"/>
                <a:sym typeface="Cambria Math"/>
              </a:rPr>
              <a:t>γ&lt;ε</a:t>
            </a:r>
            <a:endParaRPr sz="2500"/>
          </a:p>
          <a:p>
            <a:pPr marL="457200" lvl="0" indent="0" algn="l" rtl="0">
              <a:lnSpc>
                <a:spcPct val="100000"/>
              </a:lnSpc>
              <a:spcBef>
                <a:spcPts val="0"/>
              </a:spcBef>
              <a:spcAft>
                <a:spcPts val="0"/>
              </a:spcAft>
              <a:buNone/>
            </a:pPr>
            <a:r>
              <a:rPr lang="en" i="1"/>
              <a:t>Global=difusa </a:t>
            </a:r>
            <a:r>
              <a:rPr lang="en"/>
              <a:t>                </a:t>
            </a:r>
            <a:r>
              <a:rPr lang="en">
                <a:solidFill>
                  <a:schemeClr val="dk1"/>
                </a:solidFill>
                <a:latin typeface="Cambria Math"/>
                <a:ea typeface="Cambria Math"/>
                <a:cs typeface="Cambria Math"/>
                <a:sym typeface="Cambria Math"/>
              </a:rPr>
              <a:t>γ≥ε</a:t>
            </a:r>
            <a:endParaRPr/>
          </a:p>
          <a:p>
            <a:pPr marL="0" lvl="0" indent="0" algn="l" rtl="0">
              <a:spcBef>
                <a:spcPts val="0"/>
              </a:spcBef>
              <a:spcAft>
                <a:spcPts val="1600"/>
              </a:spcAft>
              <a:buNone/>
            </a:pPr>
            <a:endParaRPr/>
          </a:p>
        </p:txBody>
      </p:sp>
      <p:grpSp>
        <p:nvGrpSpPr>
          <p:cNvPr id="607" name="Google Shape;607;p67"/>
          <p:cNvGrpSpPr/>
          <p:nvPr/>
        </p:nvGrpSpPr>
        <p:grpSpPr>
          <a:xfrm>
            <a:off x="4203275" y="1635075"/>
            <a:ext cx="4629025" cy="2165376"/>
            <a:chOff x="0" y="0"/>
            <a:chExt cx="6192675" cy="3213201"/>
          </a:xfrm>
        </p:grpSpPr>
        <p:sp>
          <p:nvSpPr>
            <p:cNvPr id="608" name="Google Shape;608;p67"/>
            <p:cNvSpPr/>
            <p:nvPr/>
          </p:nvSpPr>
          <p:spPr>
            <a:xfrm>
              <a:off x="0" y="0"/>
              <a:ext cx="6192675" cy="3213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7"/>
            <p:cNvSpPr/>
            <p:nvPr/>
          </p:nvSpPr>
          <p:spPr>
            <a:xfrm>
              <a:off x="3780420" y="836953"/>
              <a:ext cx="2376300" cy="2304300"/>
            </a:xfrm>
            <a:prstGeom prst="triangle">
              <a:avLst>
                <a:gd name="adj" fmla="val 50000"/>
              </a:avLst>
            </a:prstGeom>
            <a:solidFill>
              <a:srgbClr val="974806"/>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1000"/>
                </a:spcAft>
                <a:buNone/>
              </a:pPr>
              <a:endParaRPr sz="1100" b="0" i="0" u="none" strike="noStrike" cap="none">
                <a:solidFill>
                  <a:srgbClr val="000000"/>
                </a:solidFill>
                <a:latin typeface="Calibri"/>
                <a:ea typeface="Calibri"/>
                <a:cs typeface="Calibri"/>
                <a:sym typeface="Calibri"/>
              </a:endParaRPr>
            </a:p>
          </p:txBody>
        </p:sp>
        <p:sp>
          <p:nvSpPr>
            <p:cNvPr id="610" name="Google Shape;610;p67"/>
            <p:cNvSpPr/>
            <p:nvPr/>
          </p:nvSpPr>
          <p:spPr>
            <a:xfrm>
              <a:off x="2256865" y="1292251"/>
              <a:ext cx="1440300" cy="1800300"/>
            </a:xfrm>
            <a:prstGeom prst="triangle">
              <a:avLst>
                <a:gd name="adj" fmla="val 50000"/>
              </a:avLst>
            </a:prstGeom>
            <a:solidFill>
              <a:srgbClr val="974806"/>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1000"/>
                </a:spcAft>
                <a:buNone/>
              </a:pPr>
              <a:endParaRPr sz="1100" b="0" i="0" u="none" strike="noStrike" cap="none">
                <a:solidFill>
                  <a:srgbClr val="000000"/>
                </a:solidFill>
                <a:latin typeface="Calibri"/>
                <a:ea typeface="Calibri"/>
                <a:cs typeface="Calibri"/>
                <a:sym typeface="Calibri"/>
              </a:endParaRPr>
            </a:p>
          </p:txBody>
        </p:sp>
        <p:sp>
          <p:nvSpPr>
            <p:cNvPr id="611" name="Google Shape;611;p67"/>
            <p:cNvSpPr/>
            <p:nvPr/>
          </p:nvSpPr>
          <p:spPr>
            <a:xfrm>
              <a:off x="4788532" y="0"/>
              <a:ext cx="756000" cy="720000"/>
            </a:xfrm>
            <a:prstGeom prst="sun">
              <a:avLst>
                <a:gd name="adj" fmla="val 25000"/>
              </a:avLst>
            </a:prstGeom>
            <a:solidFill>
              <a:srgbClr val="FFFF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1000"/>
                </a:spcAft>
                <a:buNone/>
              </a:pPr>
              <a:endParaRPr sz="1100" b="0" i="0" u="none" strike="noStrike" cap="none">
                <a:solidFill>
                  <a:srgbClr val="000000"/>
                </a:solidFill>
                <a:latin typeface="Calibri"/>
                <a:ea typeface="Calibri"/>
                <a:cs typeface="Calibri"/>
                <a:sym typeface="Calibri"/>
              </a:endParaRPr>
            </a:p>
          </p:txBody>
        </p:sp>
        <p:cxnSp>
          <p:nvCxnSpPr>
            <p:cNvPr id="612" name="Google Shape;612;p67"/>
            <p:cNvCxnSpPr/>
            <p:nvPr/>
          </p:nvCxnSpPr>
          <p:spPr>
            <a:xfrm rot="10800000" flipH="1">
              <a:off x="864096" y="404901"/>
              <a:ext cx="4104600" cy="2664300"/>
            </a:xfrm>
            <a:prstGeom prst="straightConnector1">
              <a:avLst/>
            </a:prstGeom>
            <a:noFill/>
            <a:ln w="28575" cap="flat" cmpd="sng">
              <a:solidFill>
                <a:srgbClr val="FFC000"/>
              </a:solidFill>
              <a:prstDash val="solid"/>
              <a:round/>
              <a:headEnd type="none" w="sm" len="sm"/>
              <a:tailEnd type="none" w="sm" len="sm"/>
            </a:ln>
          </p:spPr>
        </p:cxnSp>
        <p:cxnSp>
          <p:nvCxnSpPr>
            <p:cNvPr id="613" name="Google Shape;613;p67"/>
            <p:cNvCxnSpPr/>
            <p:nvPr/>
          </p:nvCxnSpPr>
          <p:spPr>
            <a:xfrm>
              <a:off x="864096" y="2277113"/>
              <a:ext cx="0" cy="792000"/>
            </a:xfrm>
            <a:prstGeom prst="straightConnector1">
              <a:avLst/>
            </a:prstGeom>
            <a:noFill/>
            <a:ln w="57150" cap="flat" cmpd="sng">
              <a:solidFill>
                <a:srgbClr val="FF0000"/>
              </a:solidFill>
              <a:prstDash val="solid"/>
              <a:round/>
              <a:headEnd type="none" w="sm" len="sm"/>
              <a:tailEnd type="stealth" w="med" len="med"/>
            </a:ln>
          </p:spPr>
        </p:cxnSp>
        <p:cxnSp>
          <p:nvCxnSpPr>
            <p:cNvPr id="614" name="Google Shape;614;p67"/>
            <p:cNvCxnSpPr/>
            <p:nvPr/>
          </p:nvCxnSpPr>
          <p:spPr>
            <a:xfrm rot="10800000" flipH="1">
              <a:off x="864096" y="1292301"/>
              <a:ext cx="2112900" cy="1776900"/>
            </a:xfrm>
            <a:prstGeom prst="straightConnector1">
              <a:avLst/>
            </a:prstGeom>
            <a:noFill/>
            <a:ln w="28575" cap="flat" cmpd="sng">
              <a:solidFill>
                <a:schemeClr val="dk1"/>
              </a:solidFill>
              <a:prstDash val="solid"/>
              <a:round/>
              <a:headEnd type="none" w="sm" len="sm"/>
              <a:tailEnd type="none" w="sm" len="sm"/>
            </a:ln>
          </p:spPr>
        </p:cxnSp>
        <p:sp>
          <p:nvSpPr>
            <p:cNvPr id="615" name="Google Shape;615;p67"/>
            <p:cNvSpPr/>
            <p:nvPr/>
          </p:nvSpPr>
          <p:spPr>
            <a:xfrm>
              <a:off x="3184318" y="1557033"/>
              <a:ext cx="1548300" cy="1584300"/>
            </a:xfrm>
            <a:prstGeom prst="triangle">
              <a:avLst>
                <a:gd name="adj" fmla="val 50000"/>
              </a:avLst>
            </a:prstGeom>
            <a:solidFill>
              <a:srgbClr val="974806"/>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1000"/>
                </a:spcAft>
                <a:buNone/>
              </a:pPr>
              <a:endParaRPr sz="1100" b="0" i="0" u="none" strike="noStrike" cap="none">
                <a:solidFill>
                  <a:srgbClr val="000000"/>
                </a:solidFill>
                <a:latin typeface="Calibri"/>
                <a:ea typeface="Calibri"/>
                <a:cs typeface="Calibri"/>
                <a:sym typeface="Calibri"/>
              </a:endParaRPr>
            </a:p>
          </p:txBody>
        </p:sp>
        <p:sp>
          <p:nvSpPr>
            <p:cNvPr id="616" name="Google Shape;616;p67"/>
            <p:cNvSpPr/>
            <p:nvPr/>
          </p:nvSpPr>
          <p:spPr>
            <a:xfrm>
              <a:off x="0" y="3069201"/>
              <a:ext cx="6192600" cy="144000"/>
            </a:xfrm>
            <a:prstGeom prst="rect">
              <a:avLst/>
            </a:prstGeom>
            <a:solidFill>
              <a:srgbClr val="974806"/>
            </a:solid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1000"/>
                </a:spcAft>
                <a:buNone/>
              </a:pPr>
              <a:endParaRPr sz="1100" b="0" i="0" u="none" strike="noStrike" cap="none">
                <a:solidFill>
                  <a:srgbClr val="000000"/>
                </a:solidFill>
                <a:latin typeface="Calibri"/>
                <a:ea typeface="Calibri"/>
                <a:cs typeface="Calibri"/>
                <a:sym typeface="Calibri"/>
              </a:endParaRPr>
            </a:p>
          </p:txBody>
        </p:sp>
        <p:sp>
          <p:nvSpPr>
            <p:cNvPr id="617" name="Google Shape;617;p67"/>
            <p:cNvSpPr/>
            <p:nvPr/>
          </p:nvSpPr>
          <p:spPr>
            <a:xfrm>
              <a:off x="360040" y="1455842"/>
              <a:ext cx="1411200" cy="891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 sz="1400" i="0">
                  <a:solidFill>
                    <a:srgbClr val="000000"/>
                  </a:solidFill>
                  <a:latin typeface="Calibri"/>
                  <a:ea typeface="Calibri"/>
                  <a:cs typeface="Calibri"/>
                  <a:sym typeface="Calibri"/>
                </a:rPr>
                <a:t>SITIO DE INTERÉS</a:t>
              </a:r>
              <a:endParaRPr sz="1400" i="0">
                <a:solidFill>
                  <a:srgbClr val="000000"/>
                </a:solidFill>
                <a:latin typeface="Times New Roman"/>
                <a:ea typeface="Times New Roman"/>
                <a:cs typeface="Times New Roman"/>
                <a:sym typeface="Times New Roman"/>
              </a:endParaRPr>
            </a:p>
          </p:txBody>
        </p:sp>
      </p:grpSp>
      <p:sp>
        <p:nvSpPr>
          <p:cNvPr id="618" name="Google Shape;618;p67"/>
          <p:cNvSpPr txBox="1"/>
          <p:nvPr/>
        </p:nvSpPr>
        <p:spPr>
          <a:xfrm>
            <a:off x="6002400" y="2578175"/>
            <a:ext cx="363300" cy="4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mbria Math"/>
                <a:ea typeface="Cambria Math"/>
                <a:cs typeface="Cambria Math"/>
                <a:sym typeface="Cambria Math"/>
              </a:rPr>
              <a:t>γ</a:t>
            </a:r>
            <a:endParaRPr/>
          </a:p>
        </p:txBody>
      </p:sp>
      <p:sp>
        <p:nvSpPr>
          <p:cNvPr id="619" name="Google Shape;619;p67"/>
          <p:cNvSpPr txBox="1"/>
          <p:nvPr/>
        </p:nvSpPr>
        <p:spPr>
          <a:xfrm>
            <a:off x="5177775" y="3325250"/>
            <a:ext cx="420600" cy="47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mbria Math"/>
                <a:ea typeface="Cambria Math"/>
                <a:cs typeface="Cambria Math"/>
                <a:sym typeface="Cambria Math"/>
              </a:rPr>
              <a:t>ε</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6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 de datos</a:t>
            </a:r>
            <a:endParaRPr/>
          </a:p>
        </p:txBody>
      </p:sp>
      <p:graphicFrame>
        <p:nvGraphicFramePr>
          <p:cNvPr id="625" name="Google Shape;625;p68"/>
          <p:cNvGraphicFramePr/>
          <p:nvPr/>
        </p:nvGraphicFramePr>
        <p:xfrm>
          <a:off x="311700" y="747500"/>
          <a:ext cx="3000000" cy="3000000"/>
        </p:xfrm>
        <a:graphic>
          <a:graphicData uri="http://schemas.openxmlformats.org/drawingml/2006/table">
            <a:tbl>
              <a:tblPr>
                <a:noFill/>
                <a:tableStyleId>{89B4B5A1-C51D-49B2-A068-D06926814F90}</a:tableStyleId>
              </a:tblPr>
              <a:tblGrid>
                <a:gridCol w="2130325"/>
                <a:gridCol w="6309050"/>
              </a:tblGrid>
              <a:tr h="396200">
                <a:tc>
                  <a:txBody>
                    <a:bodyPr/>
                    <a:lstStyle/>
                    <a:p>
                      <a:pPr marL="0" lvl="0" indent="0" algn="l" rtl="0">
                        <a:spcBef>
                          <a:spcPts val="0"/>
                        </a:spcBef>
                        <a:spcAft>
                          <a:spcPts val="0"/>
                        </a:spcAft>
                        <a:buNone/>
                      </a:pPr>
                      <a:r>
                        <a:rPr lang="en" sz="1600"/>
                        <a:t>Variables</a:t>
                      </a:r>
                      <a:endParaRPr sz="1600"/>
                    </a:p>
                  </a:txBody>
                  <a:tcPr marL="91425" marR="91425" marT="91425" marB="91425"/>
                </a:tc>
                <a:tc>
                  <a:txBody>
                    <a:bodyPr/>
                    <a:lstStyle/>
                    <a:p>
                      <a:pPr marL="0" lvl="0" indent="0" algn="l" rtl="0">
                        <a:spcBef>
                          <a:spcPts val="0"/>
                        </a:spcBef>
                        <a:spcAft>
                          <a:spcPts val="0"/>
                        </a:spcAft>
                        <a:buNone/>
                      </a:pPr>
                      <a:r>
                        <a:rPr lang="en" sz="1600">
                          <a:solidFill>
                            <a:schemeClr val="dk1"/>
                          </a:solidFill>
                        </a:rPr>
                        <a:t>Radiación GHI, DIF, DIRH, DNI, GLB_I, DIR_I, DIF_I</a:t>
                      </a:r>
                      <a:endParaRPr sz="1600">
                        <a:solidFill>
                          <a:schemeClr val="dk1"/>
                        </a:solidFill>
                      </a:endParaRPr>
                    </a:p>
                    <a:p>
                      <a:pPr marL="0" lvl="0" indent="0" algn="l" rtl="0">
                        <a:spcBef>
                          <a:spcPts val="0"/>
                        </a:spcBef>
                        <a:spcAft>
                          <a:spcPts val="0"/>
                        </a:spcAft>
                        <a:buNone/>
                      </a:pPr>
                      <a:r>
                        <a:rPr lang="en" sz="1600">
                          <a:solidFill>
                            <a:schemeClr val="dk1"/>
                          </a:solidFill>
                        </a:rPr>
                        <a:t>Nubosidad</a:t>
                      </a:r>
                      <a:endParaRPr sz="1600">
                        <a:solidFill>
                          <a:schemeClr val="dk1"/>
                        </a:solidFill>
                      </a:endParaRPr>
                    </a:p>
                    <a:p>
                      <a:pPr marL="0" lvl="0" indent="0" algn="l" rtl="0">
                        <a:spcBef>
                          <a:spcPts val="0"/>
                        </a:spcBef>
                        <a:spcAft>
                          <a:spcPts val="0"/>
                        </a:spcAft>
                        <a:buClr>
                          <a:schemeClr val="dk1"/>
                        </a:buClr>
                        <a:buSzPts val="1100"/>
                        <a:buFont typeface="Arial"/>
                        <a:buNone/>
                      </a:pPr>
                      <a:r>
                        <a:rPr lang="en" sz="1600">
                          <a:solidFill>
                            <a:schemeClr val="dk1"/>
                          </a:solidFill>
                        </a:rPr>
                        <a:t>Sombras</a:t>
                      </a:r>
                      <a:endParaRPr sz="1600">
                        <a:solidFill>
                          <a:schemeClr val="dk1"/>
                        </a:solidFill>
                      </a:endParaRPr>
                    </a:p>
                  </a:txBody>
                  <a:tcPr marL="91425" marR="91425" marT="91425" marB="91425"/>
                </a:tc>
              </a:tr>
              <a:tr h="503900">
                <a:tc>
                  <a:txBody>
                    <a:bodyPr/>
                    <a:lstStyle/>
                    <a:p>
                      <a:pPr marL="0" lvl="0" indent="0" algn="l" rtl="0">
                        <a:spcBef>
                          <a:spcPts val="0"/>
                        </a:spcBef>
                        <a:spcAft>
                          <a:spcPts val="0"/>
                        </a:spcAft>
                        <a:buNone/>
                      </a:pPr>
                      <a:r>
                        <a:rPr lang="en" sz="1600"/>
                        <a:t>Cobertura Espacial y Temporal</a:t>
                      </a:r>
                      <a:endParaRPr sz="1600"/>
                    </a:p>
                  </a:txBody>
                  <a:tcPr marL="91425" marR="91425" marT="91425" marB="91425"/>
                </a:tc>
                <a:tc>
                  <a:txBody>
                    <a:bodyPr/>
                    <a:lstStyle/>
                    <a:p>
                      <a:pPr marL="0" lvl="0" indent="0" algn="l" rtl="0">
                        <a:spcBef>
                          <a:spcPts val="0"/>
                        </a:spcBef>
                        <a:spcAft>
                          <a:spcPts val="0"/>
                        </a:spcAft>
                        <a:buNone/>
                      </a:pPr>
                      <a:r>
                        <a:rPr lang="en" sz="1600"/>
                        <a:t>Chile continental             2004-2016 (2017-2019 disponible pronto)</a:t>
                      </a:r>
                      <a:endParaRPr sz="1600"/>
                    </a:p>
                    <a:p>
                      <a:pPr marL="0" lvl="0" indent="0" algn="l" rtl="0">
                        <a:spcBef>
                          <a:spcPts val="0"/>
                        </a:spcBef>
                        <a:spcAft>
                          <a:spcPts val="0"/>
                        </a:spcAft>
                        <a:buNone/>
                      </a:pPr>
                      <a:r>
                        <a:rPr lang="en" sz="1600"/>
                        <a:t>Isla Robinson Crusoe     2010-2016</a:t>
                      </a:r>
                      <a:endParaRPr sz="1600"/>
                    </a:p>
                    <a:p>
                      <a:pPr marL="0" lvl="0" indent="0" algn="l" rtl="0">
                        <a:spcBef>
                          <a:spcPts val="0"/>
                        </a:spcBef>
                        <a:spcAft>
                          <a:spcPts val="0"/>
                        </a:spcAft>
                        <a:buNone/>
                      </a:pPr>
                      <a:r>
                        <a:rPr lang="en" sz="1600"/>
                        <a:t>Isla de Pascua                2010-2016</a:t>
                      </a:r>
                      <a:endParaRPr sz="1600"/>
                    </a:p>
                  </a:txBody>
                  <a:tcPr marL="91425" marR="91425" marT="91425" marB="91425"/>
                </a:tc>
              </a:tr>
              <a:tr h="812500">
                <a:tc>
                  <a:txBody>
                    <a:bodyPr/>
                    <a:lstStyle/>
                    <a:p>
                      <a:pPr marL="0" lvl="0" indent="0" algn="l" rtl="0">
                        <a:spcBef>
                          <a:spcPts val="0"/>
                        </a:spcBef>
                        <a:spcAft>
                          <a:spcPts val="0"/>
                        </a:spcAft>
                        <a:buNone/>
                      </a:pPr>
                      <a:r>
                        <a:rPr lang="en" sz="1600"/>
                        <a:t>Resolución temporal</a:t>
                      </a:r>
                      <a:endParaRPr sz="1600"/>
                    </a:p>
                  </a:txBody>
                  <a:tcPr marL="91425" marR="91425" marT="91425" marB="91425"/>
                </a:tc>
                <a:tc>
                  <a:txBody>
                    <a:bodyPr/>
                    <a:lstStyle/>
                    <a:p>
                      <a:pPr marL="0" lvl="0" indent="0" algn="l" rtl="0">
                        <a:spcBef>
                          <a:spcPts val="0"/>
                        </a:spcBef>
                        <a:spcAft>
                          <a:spcPts val="0"/>
                        </a:spcAft>
                        <a:buNone/>
                      </a:pPr>
                      <a:r>
                        <a:rPr lang="en" sz="1600"/>
                        <a:t>Series horarias </a:t>
                      </a:r>
                      <a:endParaRPr sz="1600"/>
                    </a:p>
                    <a:p>
                      <a:pPr marL="0" lvl="0" indent="0" algn="l" rtl="0">
                        <a:spcBef>
                          <a:spcPts val="0"/>
                        </a:spcBef>
                        <a:spcAft>
                          <a:spcPts val="0"/>
                        </a:spcAft>
                        <a:buNone/>
                      </a:pPr>
                      <a:r>
                        <a:rPr lang="en" sz="1600"/>
                        <a:t>Tablas Horarias/Mensuales</a:t>
                      </a:r>
                      <a:endParaRPr sz="1600"/>
                    </a:p>
                    <a:p>
                      <a:pPr marL="0" lvl="0" indent="0" algn="l" rtl="0">
                        <a:spcBef>
                          <a:spcPts val="0"/>
                        </a:spcBef>
                        <a:spcAft>
                          <a:spcPts val="0"/>
                        </a:spcAft>
                        <a:buNone/>
                      </a:pPr>
                      <a:r>
                        <a:rPr lang="en" sz="1600"/>
                        <a:t>Año típico meteorológico</a:t>
                      </a:r>
                      <a:endParaRPr sz="1600"/>
                    </a:p>
                  </a:txBody>
                  <a:tcPr marL="91425" marR="91425" marT="91425" marB="91425"/>
                </a:tc>
              </a:tr>
              <a:tr h="396200">
                <a:tc>
                  <a:txBody>
                    <a:bodyPr/>
                    <a:lstStyle/>
                    <a:p>
                      <a:pPr marL="0" lvl="0" indent="0" algn="l" rtl="0">
                        <a:spcBef>
                          <a:spcPts val="0"/>
                        </a:spcBef>
                        <a:spcAft>
                          <a:spcPts val="0"/>
                        </a:spcAft>
                        <a:buNone/>
                      </a:pPr>
                      <a:r>
                        <a:rPr lang="en" sz="1600"/>
                        <a:t>Resolución espacial</a:t>
                      </a:r>
                      <a:endParaRPr sz="1600"/>
                    </a:p>
                  </a:txBody>
                  <a:tcPr marL="91425" marR="91425" marT="91425" marB="91425"/>
                </a:tc>
                <a:tc>
                  <a:txBody>
                    <a:bodyPr/>
                    <a:lstStyle/>
                    <a:p>
                      <a:pPr marL="0" lvl="0" indent="0" algn="l" rtl="0">
                        <a:spcBef>
                          <a:spcPts val="0"/>
                        </a:spcBef>
                        <a:spcAft>
                          <a:spcPts val="0"/>
                        </a:spcAft>
                        <a:buNone/>
                      </a:pPr>
                      <a:r>
                        <a:rPr lang="en" sz="1600"/>
                        <a:t>Radiación 1km</a:t>
                      </a:r>
                      <a:endParaRPr sz="1600"/>
                    </a:p>
                    <a:p>
                      <a:pPr marL="0" lvl="0" indent="0" algn="l" rtl="0">
                        <a:spcBef>
                          <a:spcPts val="0"/>
                        </a:spcBef>
                        <a:spcAft>
                          <a:spcPts val="0"/>
                        </a:spcAft>
                        <a:buNone/>
                      </a:pPr>
                      <a:r>
                        <a:rPr lang="en" sz="1600"/>
                        <a:t>Sombras  90m </a:t>
                      </a:r>
                      <a:endParaRPr sz="1600"/>
                    </a:p>
                  </a:txBody>
                  <a:tcPr marL="91425" marR="91425" marT="91425" marB="91425"/>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6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Validación</a:t>
            </a:r>
            <a:endParaRPr/>
          </a:p>
        </p:txBody>
      </p:sp>
      <p:pic>
        <p:nvPicPr>
          <p:cNvPr id="631" name="Google Shape;631;p69" descr="C:\Users\Kocho\AppData\Local\Microsoft\Windows\INetCache\Content.Word\Figura-Estaciones.png"/>
          <p:cNvPicPr preferRelativeResize="0"/>
          <p:nvPr/>
        </p:nvPicPr>
        <p:blipFill>
          <a:blip r:embed="rId3">
            <a:alphaModFix/>
          </a:blip>
          <a:stretch>
            <a:fillRect/>
          </a:stretch>
        </p:blipFill>
        <p:spPr>
          <a:xfrm>
            <a:off x="665500" y="589475"/>
            <a:ext cx="1913475" cy="4542401"/>
          </a:xfrm>
          <a:prstGeom prst="rect">
            <a:avLst/>
          </a:prstGeom>
          <a:noFill/>
          <a:ln>
            <a:noFill/>
          </a:ln>
        </p:spPr>
      </p:pic>
      <p:sp>
        <p:nvSpPr>
          <p:cNvPr id="632" name="Google Shape;632;p69"/>
          <p:cNvSpPr txBox="1">
            <a:spLocks noGrp="1"/>
          </p:cNvSpPr>
          <p:nvPr>
            <p:ph type="body" idx="1"/>
          </p:nvPr>
        </p:nvSpPr>
        <p:spPr>
          <a:xfrm>
            <a:off x="1905100" y="1697575"/>
            <a:ext cx="1239600" cy="16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311 estaciones</a:t>
            </a:r>
            <a:endParaRPr sz="1200"/>
          </a:p>
          <a:p>
            <a:pPr marL="0" lvl="0" indent="0" algn="l" rtl="0">
              <a:spcBef>
                <a:spcPts val="1600"/>
              </a:spcBef>
              <a:spcAft>
                <a:spcPts val="1600"/>
              </a:spcAft>
              <a:buNone/>
            </a:pPr>
            <a:r>
              <a:rPr lang="en" sz="1200"/>
              <a:t>XX usadas para validar a nivel horario</a:t>
            </a:r>
            <a:endParaRPr sz="1200"/>
          </a:p>
        </p:txBody>
      </p:sp>
      <p:pic>
        <p:nvPicPr>
          <p:cNvPr id="633" name="Google Shape;633;p69"/>
          <p:cNvPicPr preferRelativeResize="0"/>
          <p:nvPr/>
        </p:nvPicPr>
        <p:blipFill>
          <a:blip r:embed="rId4">
            <a:alphaModFix/>
          </a:blip>
          <a:stretch>
            <a:fillRect/>
          </a:stretch>
        </p:blipFill>
        <p:spPr>
          <a:xfrm>
            <a:off x="3884125" y="223650"/>
            <a:ext cx="3855600" cy="2978425"/>
          </a:xfrm>
          <a:prstGeom prst="rect">
            <a:avLst/>
          </a:prstGeom>
          <a:noFill/>
          <a:ln>
            <a:noFill/>
          </a:ln>
        </p:spPr>
      </p:pic>
      <p:pic>
        <p:nvPicPr>
          <p:cNvPr id="634" name="Google Shape;634;p69"/>
          <p:cNvPicPr preferRelativeResize="0"/>
          <p:nvPr/>
        </p:nvPicPr>
        <p:blipFill>
          <a:blip r:embed="rId5">
            <a:alphaModFix/>
          </a:blip>
          <a:stretch>
            <a:fillRect/>
          </a:stretch>
        </p:blipFill>
        <p:spPr>
          <a:xfrm>
            <a:off x="4074425" y="3354476"/>
            <a:ext cx="3665293" cy="16366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0"/>
          <p:cNvSpPr txBox="1">
            <a:spLocks noGrp="1"/>
          </p:cNvSpPr>
          <p:nvPr>
            <p:ph type="title"/>
          </p:nvPr>
        </p:nvSpPr>
        <p:spPr>
          <a:xfrm>
            <a:off x="311700" y="445025"/>
            <a:ext cx="234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SANTIAGO</a:t>
            </a:r>
            <a:endParaRPr/>
          </a:p>
        </p:txBody>
      </p:sp>
      <p:sp>
        <p:nvSpPr>
          <p:cNvPr id="640" name="Google Shape;640;p70"/>
          <p:cNvSpPr txBox="1">
            <a:spLocks noGrp="1"/>
          </p:cNvSpPr>
          <p:nvPr>
            <p:ph type="body" idx="1"/>
          </p:nvPr>
        </p:nvSpPr>
        <p:spPr>
          <a:xfrm>
            <a:off x="83850" y="1152475"/>
            <a:ext cx="2809500" cy="35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Integral de la radiación diaria (rojo: mediciones, azul: modelo)</a:t>
            </a:r>
            <a:endParaRPr/>
          </a:p>
          <a:p>
            <a:pPr marL="457200" lvl="0" indent="-342900" algn="l" rtl="0">
              <a:spcBef>
                <a:spcPts val="1600"/>
              </a:spcBef>
              <a:spcAft>
                <a:spcPts val="0"/>
              </a:spcAft>
              <a:buSzPts val="1800"/>
              <a:buChar char="●"/>
            </a:pPr>
            <a:r>
              <a:rPr lang="en"/>
              <a:t>Buena detección de nubes</a:t>
            </a:r>
            <a:endParaRPr/>
          </a:p>
          <a:p>
            <a:pPr marL="457200" lvl="0" indent="-342900" algn="l" rtl="0">
              <a:spcBef>
                <a:spcPts val="0"/>
              </a:spcBef>
              <a:spcAft>
                <a:spcPts val="0"/>
              </a:spcAft>
              <a:buSzPts val="1800"/>
              <a:buChar char="●"/>
            </a:pPr>
            <a:r>
              <a:rPr lang="en"/>
              <a:t>Buen ajuste en la influencia de la nubosidad</a:t>
            </a:r>
            <a:endParaRPr/>
          </a:p>
          <a:p>
            <a:pPr marL="457200" lvl="0" indent="-342900" algn="l" rtl="0">
              <a:spcBef>
                <a:spcPts val="0"/>
              </a:spcBef>
              <a:spcAft>
                <a:spcPts val="0"/>
              </a:spcAft>
              <a:buSzPts val="1800"/>
              <a:buChar char="●"/>
            </a:pPr>
            <a:r>
              <a:rPr lang="en"/>
              <a:t>Bastante bien en efecto de aerosoles</a:t>
            </a:r>
            <a:endParaRPr/>
          </a:p>
          <a:p>
            <a:pPr marL="0" lvl="0" indent="0" algn="l" rtl="0">
              <a:spcBef>
                <a:spcPts val="1600"/>
              </a:spcBef>
              <a:spcAft>
                <a:spcPts val="1600"/>
              </a:spcAft>
              <a:buNone/>
            </a:pPr>
            <a:endParaRPr/>
          </a:p>
        </p:txBody>
      </p:sp>
      <p:pic>
        <p:nvPicPr>
          <p:cNvPr id="641" name="Google Shape;641;p70" descr="Imagen que contiene texto&#10;&#10;Descripción generada con confianza muy alta"/>
          <p:cNvPicPr preferRelativeResize="0"/>
          <p:nvPr/>
        </p:nvPicPr>
        <p:blipFill rotWithShape="1">
          <a:blip r:embed="rId3">
            <a:alphaModFix/>
          </a:blip>
          <a:srcRect/>
          <a:stretch/>
        </p:blipFill>
        <p:spPr>
          <a:xfrm>
            <a:off x="2830575" y="-29825"/>
            <a:ext cx="5832089" cy="51733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1"/>
          <p:cNvSpPr txBox="1"/>
          <p:nvPr/>
        </p:nvSpPr>
        <p:spPr>
          <a:xfrm>
            <a:off x="875100" y="3578425"/>
            <a:ext cx="73938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uFill>
                  <a:noFill/>
                </a:uFill>
                <a:hlinkClick r:id="rId3"/>
              </a:rPr>
              <a:t>http://solar.minenergia.cl</a:t>
            </a:r>
            <a:endParaRPr sz="3000"/>
          </a:p>
        </p:txBody>
      </p:sp>
      <p:pic>
        <p:nvPicPr>
          <p:cNvPr id="647" name="Google Shape;647;p71"/>
          <p:cNvPicPr preferRelativeResize="0"/>
          <p:nvPr/>
        </p:nvPicPr>
        <p:blipFill>
          <a:blip r:embed="rId4">
            <a:alphaModFix/>
          </a:blip>
          <a:stretch>
            <a:fillRect/>
          </a:stretch>
        </p:blipFill>
        <p:spPr>
          <a:xfrm>
            <a:off x="2484675" y="548785"/>
            <a:ext cx="6428025" cy="3127600"/>
          </a:xfrm>
          <a:prstGeom prst="rect">
            <a:avLst/>
          </a:prstGeom>
          <a:noFill/>
          <a:ln>
            <a:noFill/>
          </a:ln>
        </p:spPr>
      </p:pic>
      <p:pic>
        <p:nvPicPr>
          <p:cNvPr id="648" name="Google Shape;648;p71"/>
          <p:cNvPicPr preferRelativeResize="0"/>
          <p:nvPr/>
        </p:nvPicPr>
        <p:blipFill>
          <a:blip r:embed="rId5">
            <a:alphaModFix/>
          </a:blip>
          <a:stretch>
            <a:fillRect/>
          </a:stretch>
        </p:blipFill>
        <p:spPr>
          <a:xfrm>
            <a:off x="76196" y="152396"/>
            <a:ext cx="5336975" cy="2226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0"/>
            <a:ext cx="8832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8000"/>
                </a:solidFill>
              </a:rPr>
              <a:t>Radiación en el tope de la atmósfera: </a:t>
            </a:r>
            <a:r>
              <a:rPr lang="en">
                <a:solidFill>
                  <a:srgbClr val="F96A1B"/>
                </a:solidFill>
              </a:rPr>
              <a:t>Constante Solar</a:t>
            </a:r>
            <a:endParaRPr>
              <a:solidFill>
                <a:srgbClr val="F96A1B"/>
              </a:solidFill>
            </a:endParaRPr>
          </a:p>
        </p:txBody>
      </p:sp>
      <p:pic>
        <p:nvPicPr>
          <p:cNvPr id="93" name="Google Shape;93;p18"/>
          <p:cNvPicPr preferRelativeResize="0"/>
          <p:nvPr/>
        </p:nvPicPr>
        <p:blipFill>
          <a:blip r:embed="rId3">
            <a:alphaModFix/>
          </a:blip>
          <a:stretch>
            <a:fillRect/>
          </a:stretch>
        </p:blipFill>
        <p:spPr>
          <a:xfrm>
            <a:off x="1343350" y="572688"/>
            <a:ext cx="6078401" cy="4052275"/>
          </a:xfrm>
          <a:prstGeom prst="rect">
            <a:avLst/>
          </a:prstGeom>
          <a:noFill/>
          <a:ln>
            <a:noFill/>
          </a:ln>
        </p:spPr>
      </p:pic>
      <p:sp>
        <p:nvSpPr>
          <p:cNvPr id="94" name="Google Shape;94;p18"/>
          <p:cNvSpPr txBox="1"/>
          <p:nvPr/>
        </p:nvSpPr>
        <p:spPr>
          <a:xfrm>
            <a:off x="5702550" y="4624975"/>
            <a:ext cx="2236200" cy="3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t>Fuente: </a:t>
            </a:r>
            <a:r>
              <a:rPr lang="en" sz="1000" i="1">
                <a:highlight>
                  <a:srgbClr val="FFFFFF"/>
                </a:highlight>
                <a:uFill>
                  <a:noFill/>
                </a:uFill>
                <a:latin typeface="Verdana"/>
                <a:ea typeface="Verdana"/>
                <a:cs typeface="Verdana"/>
                <a:sym typeface="Verdana"/>
                <a:hlinkClick r:id="rId4"/>
              </a:rPr>
              <a:t>World Radiation Centre</a:t>
            </a:r>
            <a:endParaRPr sz="1000" i="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2"/>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Herramientas en línea</a:t>
            </a:r>
            <a:endParaRPr/>
          </a:p>
        </p:txBody>
      </p:sp>
      <p:pic>
        <p:nvPicPr>
          <p:cNvPr id="654" name="Google Shape;654;p72"/>
          <p:cNvPicPr preferRelativeResize="0"/>
          <p:nvPr/>
        </p:nvPicPr>
        <p:blipFill rotWithShape="1">
          <a:blip r:embed="rId3">
            <a:alphaModFix/>
          </a:blip>
          <a:srcRect l="5197" t="10593" r="8899" b="6253"/>
          <a:stretch/>
        </p:blipFill>
        <p:spPr>
          <a:xfrm>
            <a:off x="475225" y="545100"/>
            <a:ext cx="7854998" cy="427692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3"/>
          <p:cNvSpPr txBox="1"/>
          <p:nvPr/>
        </p:nvSpPr>
        <p:spPr>
          <a:xfrm>
            <a:off x="0" y="0"/>
            <a:ext cx="9144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EXPLORAR</a:t>
            </a:r>
            <a:endParaRPr sz="3000"/>
          </a:p>
        </p:txBody>
      </p:sp>
      <p:pic>
        <p:nvPicPr>
          <p:cNvPr id="660" name="Google Shape;660;p73"/>
          <p:cNvPicPr preferRelativeResize="0"/>
          <p:nvPr/>
        </p:nvPicPr>
        <p:blipFill rotWithShape="1">
          <a:blip r:embed="rId3">
            <a:alphaModFix/>
          </a:blip>
          <a:srcRect/>
          <a:stretch/>
        </p:blipFill>
        <p:spPr>
          <a:xfrm>
            <a:off x="0" y="702118"/>
            <a:ext cx="9144002" cy="444137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74"/>
          <p:cNvSpPr txBox="1"/>
          <p:nvPr/>
        </p:nvSpPr>
        <p:spPr>
          <a:xfrm>
            <a:off x="0" y="0"/>
            <a:ext cx="9144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t>EXPLORAR</a:t>
            </a:r>
            <a:endParaRPr sz="3000"/>
          </a:p>
        </p:txBody>
      </p:sp>
      <p:pic>
        <p:nvPicPr>
          <p:cNvPr id="666" name="Google Shape;666;p74"/>
          <p:cNvPicPr preferRelativeResize="0"/>
          <p:nvPr/>
        </p:nvPicPr>
        <p:blipFill>
          <a:blip r:embed="rId3">
            <a:alphaModFix/>
          </a:blip>
          <a:stretch>
            <a:fillRect/>
          </a:stretch>
        </p:blipFill>
        <p:spPr>
          <a:xfrm>
            <a:off x="68550" y="572700"/>
            <a:ext cx="3214715" cy="4265999"/>
          </a:xfrm>
          <a:prstGeom prst="rect">
            <a:avLst/>
          </a:prstGeom>
          <a:noFill/>
          <a:ln>
            <a:noFill/>
          </a:ln>
        </p:spPr>
      </p:pic>
      <p:pic>
        <p:nvPicPr>
          <p:cNvPr id="667" name="Google Shape;667;p74"/>
          <p:cNvPicPr preferRelativeResize="0"/>
          <p:nvPr/>
        </p:nvPicPr>
        <p:blipFill>
          <a:blip r:embed="rId4">
            <a:alphaModFix/>
          </a:blip>
          <a:stretch>
            <a:fillRect/>
          </a:stretch>
        </p:blipFill>
        <p:spPr>
          <a:xfrm>
            <a:off x="3715225" y="111825"/>
            <a:ext cx="5040523" cy="2837301"/>
          </a:xfrm>
          <a:prstGeom prst="rect">
            <a:avLst/>
          </a:prstGeom>
          <a:noFill/>
          <a:ln>
            <a:noFill/>
          </a:ln>
        </p:spPr>
      </p:pic>
      <p:pic>
        <p:nvPicPr>
          <p:cNvPr id="668" name="Google Shape;668;p74"/>
          <p:cNvPicPr preferRelativeResize="0"/>
          <p:nvPr/>
        </p:nvPicPr>
        <p:blipFill>
          <a:blip r:embed="rId5">
            <a:alphaModFix/>
          </a:blip>
          <a:stretch>
            <a:fillRect/>
          </a:stretch>
        </p:blipFill>
        <p:spPr>
          <a:xfrm>
            <a:off x="4335274" y="3059600"/>
            <a:ext cx="3214725" cy="203978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5"/>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GENERACIÓN ELÉCTRICA PV</a:t>
            </a:r>
            <a:endParaRPr/>
          </a:p>
        </p:txBody>
      </p:sp>
      <p:pic>
        <p:nvPicPr>
          <p:cNvPr id="674" name="Google Shape;674;p75"/>
          <p:cNvPicPr preferRelativeResize="0"/>
          <p:nvPr/>
        </p:nvPicPr>
        <p:blipFill rotWithShape="1">
          <a:blip r:embed="rId3">
            <a:alphaModFix/>
          </a:blip>
          <a:srcRect l="2372"/>
          <a:stretch/>
        </p:blipFill>
        <p:spPr>
          <a:xfrm>
            <a:off x="227200" y="515450"/>
            <a:ext cx="2507274" cy="4265999"/>
          </a:xfrm>
          <a:prstGeom prst="rect">
            <a:avLst/>
          </a:prstGeom>
          <a:noFill/>
          <a:ln>
            <a:noFill/>
          </a:ln>
        </p:spPr>
      </p:pic>
      <p:pic>
        <p:nvPicPr>
          <p:cNvPr id="675" name="Google Shape;675;p75"/>
          <p:cNvPicPr preferRelativeResize="0"/>
          <p:nvPr/>
        </p:nvPicPr>
        <p:blipFill rotWithShape="1">
          <a:blip r:embed="rId4">
            <a:alphaModFix/>
          </a:blip>
          <a:srcRect l="2950"/>
          <a:stretch/>
        </p:blipFill>
        <p:spPr>
          <a:xfrm>
            <a:off x="2879250" y="515450"/>
            <a:ext cx="2507274" cy="4266000"/>
          </a:xfrm>
          <a:prstGeom prst="rect">
            <a:avLst/>
          </a:prstGeom>
          <a:noFill/>
          <a:ln>
            <a:noFill/>
          </a:ln>
        </p:spPr>
      </p:pic>
      <p:pic>
        <p:nvPicPr>
          <p:cNvPr id="676" name="Google Shape;676;p75"/>
          <p:cNvPicPr preferRelativeResize="0"/>
          <p:nvPr/>
        </p:nvPicPr>
        <p:blipFill>
          <a:blip r:embed="rId5">
            <a:alphaModFix/>
          </a:blip>
          <a:stretch>
            <a:fillRect/>
          </a:stretch>
        </p:blipFill>
        <p:spPr>
          <a:xfrm>
            <a:off x="5650752" y="515450"/>
            <a:ext cx="3266071" cy="4266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6"/>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SISTEMAS SOLARES TÉRMICOS</a:t>
            </a:r>
            <a:endParaRPr/>
          </a:p>
        </p:txBody>
      </p:sp>
      <p:pic>
        <p:nvPicPr>
          <p:cNvPr id="682" name="Google Shape;682;p76"/>
          <p:cNvPicPr preferRelativeResize="0"/>
          <p:nvPr/>
        </p:nvPicPr>
        <p:blipFill rotWithShape="1">
          <a:blip r:embed="rId3">
            <a:alphaModFix/>
          </a:blip>
          <a:srcRect l="2827"/>
          <a:stretch/>
        </p:blipFill>
        <p:spPr>
          <a:xfrm>
            <a:off x="73150" y="572700"/>
            <a:ext cx="2510375" cy="4266000"/>
          </a:xfrm>
          <a:prstGeom prst="rect">
            <a:avLst/>
          </a:prstGeom>
          <a:noFill/>
          <a:ln>
            <a:noFill/>
          </a:ln>
        </p:spPr>
      </p:pic>
      <p:pic>
        <p:nvPicPr>
          <p:cNvPr id="683" name="Google Shape;683;p76"/>
          <p:cNvPicPr preferRelativeResize="0"/>
          <p:nvPr/>
        </p:nvPicPr>
        <p:blipFill rotWithShape="1">
          <a:blip r:embed="rId4">
            <a:alphaModFix/>
          </a:blip>
          <a:srcRect l="2315"/>
          <a:stretch/>
        </p:blipFill>
        <p:spPr>
          <a:xfrm>
            <a:off x="2725500" y="572700"/>
            <a:ext cx="2510375" cy="4265999"/>
          </a:xfrm>
          <a:prstGeom prst="rect">
            <a:avLst/>
          </a:prstGeom>
          <a:noFill/>
          <a:ln>
            <a:noFill/>
          </a:ln>
        </p:spPr>
      </p:pic>
      <p:pic>
        <p:nvPicPr>
          <p:cNvPr id="684" name="Google Shape;684;p76"/>
          <p:cNvPicPr preferRelativeResize="0"/>
          <p:nvPr/>
        </p:nvPicPr>
        <p:blipFill>
          <a:blip r:embed="rId5">
            <a:alphaModFix/>
          </a:blip>
          <a:stretch>
            <a:fillRect/>
          </a:stretch>
        </p:blipFill>
        <p:spPr>
          <a:xfrm>
            <a:off x="5569968" y="516775"/>
            <a:ext cx="3120067" cy="42660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77"/>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MEDICIONES</a:t>
            </a:r>
            <a:endParaRPr/>
          </a:p>
        </p:txBody>
      </p:sp>
      <p:pic>
        <p:nvPicPr>
          <p:cNvPr id="690" name="Google Shape;690;p77"/>
          <p:cNvPicPr preferRelativeResize="0"/>
          <p:nvPr/>
        </p:nvPicPr>
        <p:blipFill>
          <a:blip r:embed="rId3">
            <a:alphaModFix/>
          </a:blip>
          <a:stretch>
            <a:fillRect/>
          </a:stretch>
        </p:blipFill>
        <p:spPr>
          <a:xfrm>
            <a:off x="0" y="576250"/>
            <a:ext cx="3974099" cy="4567250"/>
          </a:xfrm>
          <a:prstGeom prst="rect">
            <a:avLst/>
          </a:prstGeom>
          <a:noFill/>
          <a:ln>
            <a:noFill/>
          </a:ln>
        </p:spPr>
      </p:pic>
      <p:pic>
        <p:nvPicPr>
          <p:cNvPr id="691" name="Google Shape;691;p77"/>
          <p:cNvPicPr preferRelativeResize="0"/>
          <p:nvPr/>
        </p:nvPicPr>
        <p:blipFill>
          <a:blip r:embed="rId4">
            <a:alphaModFix/>
          </a:blip>
          <a:stretch>
            <a:fillRect/>
          </a:stretch>
        </p:blipFill>
        <p:spPr>
          <a:xfrm>
            <a:off x="4039970" y="2750095"/>
            <a:ext cx="3599100" cy="2393400"/>
          </a:xfrm>
          <a:prstGeom prst="rect">
            <a:avLst/>
          </a:prstGeom>
          <a:noFill/>
          <a:ln>
            <a:noFill/>
          </a:ln>
        </p:spPr>
      </p:pic>
      <p:pic>
        <p:nvPicPr>
          <p:cNvPr id="692" name="Google Shape;692;p77"/>
          <p:cNvPicPr preferRelativeResize="0"/>
          <p:nvPr/>
        </p:nvPicPr>
        <p:blipFill rotWithShape="1">
          <a:blip r:embed="rId5">
            <a:alphaModFix/>
          </a:blip>
          <a:srcRect l="1739"/>
          <a:stretch/>
        </p:blipFill>
        <p:spPr>
          <a:xfrm>
            <a:off x="5506900" y="0"/>
            <a:ext cx="3396375" cy="30321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78"/>
          <p:cNvPicPr preferRelativeResize="0"/>
          <p:nvPr/>
        </p:nvPicPr>
        <p:blipFill>
          <a:blip r:embed="rId3">
            <a:alphaModFix/>
          </a:blip>
          <a:stretch>
            <a:fillRect/>
          </a:stretch>
        </p:blipFill>
        <p:spPr>
          <a:xfrm>
            <a:off x="0" y="564050"/>
            <a:ext cx="3116849" cy="1998100"/>
          </a:xfrm>
          <a:prstGeom prst="rect">
            <a:avLst/>
          </a:prstGeom>
          <a:noFill/>
          <a:ln w="19050" cap="flat" cmpd="sng">
            <a:solidFill>
              <a:srgbClr val="000000"/>
            </a:solidFill>
            <a:prstDash val="solid"/>
            <a:round/>
            <a:headEnd type="none" w="sm" len="sm"/>
            <a:tailEnd type="none" w="sm" len="sm"/>
          </a:ln>
        </p:spPr>
      </p:pic>
      <p:pic>
        <p:nvPicPr>
          <p:cNvPr id="698" name="Google Shape;698;p78"/>
          <p:cNvPicPr preferRelativeResize="0"/>
          <p:nvPr/>
        </p:nvPicPr>
        <p:blipFill>
          <a:blip r:embed="rId4">
            <a:alphaModFix/>
          </a:blip>
          <a:stretch>
            <a:fillRect/>
          </a:stretch>
        </p:blipFill>
        <p:spPr>
          <a:xfrm>
            <a:off x="3203150" y="120627"/>
            <a:ext cx="3634299" cy="1840471"/>
          </a:xfrm>
          <a:prstGeom prst="rect">
            <a:avLst/>
          </a:prstGeom>
          <a:noFill/>
          <a:ln w="19050" cap="flat" cmpd="sng">
            <a:solidFill>
              <a:srgbClr val="000000"/>
            </a:solidFill>
            <a:prstDash val="solid"/>
            <a:round/>
            <a:headEnd type="none" w="sm" len="sm"/>
            <a:tailEnd type="none" w="sm" len="sm"/>
          </a:ln>
        </p:spPr>
      </p:pic>
      <p:pic>
        <p:nvPicPr>
          <p:cNvPr id="699" name="Google Shape;699;p78"/>
          <p:cNvPicPr preferRelativeResize="0"/>
          <p:nvPr/>
        </p:nvPicPr>
        <p:blipFill>
          <a:blip r:embed="rId5">
            <a:alphaModFix/>
          </a:blip>
          <a:stretch>
            <a:fillRect/>
          </a:stretch>
        </p:blipFill>
        <p:spPr>
          <a:xfrm>
            <a:off x="5383893" y="1398400"/>
            <a:ext cx="3634306" cy="1912150"/>
          </a:xfrm>
          <a:prstGeom prst="rect">
            <a:avLst/>
          </a:prstGeom>
          <a:noFill/>
          <a:ln w="19050" cap="flat" cmpd="sng">
            <a:solidFill>
              <a:srgbClr val="000000"/>
            </a:solidFill>
            <a:prstDash val="solid"/>
            <a:round/>
            <a:headEnd type="none" w="sm" len="sm"/>
            <a:tailEnd type="none" w="sm" len="sm"/>
          </a:ln>
        </p:spPr>
      </p:pic>
      <p:pic>
        <p:nvPicPr>
          <p:cNvPr id="700" name="Google Shape;700;p78"/>
          <p:cNvPicPr preferRelativeResize="0"/>
          <p:nvPr/>
        </p:nvPicPr>
        <p:blipFill>
          <a:blip r:embed="rId6">
            <a:alphaModFix/>
          </a:blip>
          <a:stretch>
            <a:fillRect/>
          </a:stretch>
        </p:blipFill>
        <p:spPr>
          <a:xfrm>
            <a:off x="3900625" y="3226675"/>
            <a:ext cx="3847310" cy="1840476"/>
          </a:xfrm>
          <a:prstGeom prst="rect">
            <a:avLst/>
          </a:prstGeom>
          <a:noFill/>
          <a:ln w="19050" cap="flat" cmpd="sng">
            <a:solidFill>
              <a:srgbClr val="000000"/>
            </a:solidFill>
            <a:prstDash val="solid"/>
            <a:round/>
            <a:headEnd type="none" w="sm" len="sm"/>
            <a:tailEnd type="none" w="sm" len="sm"/>
          </a:ln>
        </p:spPr>
      </p:pic>
      <p:pic>
        <p:nvPicPr>
          <p:cNvPr id="701" name="Google Shape;701;p78"/>
          <p:cNvPicPr preferRelativeResize="0"/>
          <p:nvPr/>
        </p:nvPicPr>
        <p:blipFill>
          <a:blip r:embed="rId7">
            <a:alphaModFix/>
          </a:blip>
          <a:stretch>
            <a:fillRect/>
          </a:stretch>
        </p:blipFill>
        <p:spPr>
          <a:xfrm>
            <a:off x="138425" y="2729500"/>
            <a:ext cx="3441867" cy="1912150"/>
          </a:xfrm>
          <a:prstGeom prst="rect">
            <a:avLst/>
          </a:prstGeom>
          <a:noFill/>
          <a:ln w="19050" cap="flat" cmpd="sng">
            <a:solidFill>
              <a:srgbClr val="000000"/>
            </a:solidFill>
            <a:prstDash val="solid"/>
            <a:round/>
            <a:headEnd type="none" w="sm" len="sm"/>
            <a:tailEnd type="none" w="sm" len="sm"/>
          </a:ln>
        </p:spPr>
      </p:pic>
      <p:sp>
        <p:nvSpPr>
          <p:cNvPr id="702" name="Google Shape;702;p78"/>
          <p:cNvSpPr/>
          <p:nvPr/>
        </p:nvSpPr>
        <p:spPr>
          <a:xfrm>
            <a:off x="2781400" y="1327800"/>
            <a:ext cx="684900" cy="363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8"/>
          <p:cNvSpPr/>
          <p:nvPr/>
        </p:nvSpPr>
        <p:spPr>
          <a:xfrm rot="5400000">
            <a:off x="6459825" y="668499"/>
            <a:ext cx="796500" cy="801300"/>
          </a:xfrm>
          <a:prstGeom prst="bentArrow">
            <a:avLst>
              <a:gd name="adj1" fmla="val 25000"/>
              <a:gd name="adj2" fmla="val 23171"/>
              <a:gd name="adj3" fmla="val 15453"/>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8"/>
          <p:cNvSpPr/>
          <p:nvPr/>
        </p:nvSpPr>
        <p:spPr>
          <a:xfrm rot="10800000">
            <a:off x="7454400" y="3114875"/>
            <a:ext cx="853200" cy="856500"/>
          </a:xfrm>
          <a:prstGeom prst="bentArrow">
            <a:avLst>
              <a:gd name="adj1" fmla="val 25000"/>
              <a:gd name="adj2" fmla="val 23171"/>
              <a:gd name="adj3" fmla="val 15453"/>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8"/>
          <p:cNvSpPr/>
          <p:nvPr/>
        </p:nvSpPr>
        <p:spPr>
          <a:xfrm>
            <a:off x="3382400" y="3829675"/>
            <a:ext cx="629100" cy="4194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78"/>
          <p:cNvSpPr txBox="1">
            <a:spLocks noGrp="1"/>
          </p:cNvSpPr>
          <p:nvPr>
            <p:ph type="title"/>
          </p:nvPr>
        </p:nvSpPr>
        <p:spPr>
          <a:xfrm>
            <a:off x="0" y="0"/>
            <a:ext cx="28512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CALCULADORA</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9"/>
          <p:cNvSpPr txBox="1">
            <a:spLocks noGrp="1"/>
          </p:cNvSpPr>
          <p:nvPr>
            <p:ph type="title"/>
          </p:nvPr>
        </p:nvSpPr>
        <p:spPr>
          <a:xfrm>
            <a:off x="3762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BIBLIOGRAFÍA (parte 3)</a:t>
            </a:r>
            <a:endParaRPr/>
          </a:p>
        </p:txBody>
      </p:sp>
      <p:sp>
        <p:nvSpPr>
          <p:cNvPr id="712" name="Google Shape;712;p79"/>
          <p:cNvSpPr txBox="1">
            <a:spLocks noGrp="1"/>
          </p:cNvSpPr>
          <p:nvPr>
            <p:ph type="body" idx="1"/>
          </p:nvPr>
        </p:nvSpPr>
        <p:spPr>
          <a:xfrm>
            <a:off x="145125" y="572700"/>
            <a:ext cx="8835900" cy="4200000"/>
          </a:xfrm>
          <a:prstGeom prst="rect">
            <a:avLst/>
          </a:prstGeom>
        </p:spPr>
        <p:txBody>
          <a:bodyPr spcFirstLastPara="1" wrap="square" lIns="91425" tIns="91425" rIns="91425" bIns="91425" anchor="t" anchorCtr="0">
            <a:noAutofit/>
          </a:bodyPr>
          <a:lstStyle/>
          <a:p>
            <a:pPr marL="342900" lvl="0" indent="-342900" algn="l" rtl="0">
              <a:lnSpc>
                <a:spcPct val="100000"/>
              </a:lnSpc>
              <a:spcBef>
                <a:spcPts val="0"/>
              </a:spcBef>
              <a:spcAft>
                <a:spcPts val="0"/>
              </a:spcAft>
              <a:buClr>
                <a:schemeClr val="dk1"/>
              </a:buClr>
              <a:buSzPts val="1600"/>
              <a:buChar char="•"/>
            </a:pPr>
            <a:endParaRPr sz="1400">
              <a:solidFill>
                <a:schemeClr val="dk1"/>
              </a:solidFill>
            </a:endParaRPr>
          </a:p>
          <a:p>
            <a:pPr marL="457200" lvl="0" indent="0" algn="l" rtl="0">
              <a:lnSpc>
                <a:spcPct val="100000"/>
              </a:lnSpc>
              <a:spcBef>
                <a:spcPts val="320"/>
              </a:spcBef>
              <a:spcAft>
                <a:spcPts val="0"/>
              </a:spcAft>
              <a:buNone/>
            </a:pPr>
            <a:endParaRPr sz="1600">
              <a:solidFill>
                <a:schemeClr val="dk1"/>
              </a:solidFill>
              <a:latin typeface="Calibri"/>
              <a:ea typeface="Calibri"/>
              <a:cs typeface="Calibri"/>
              <a:sym typeface="Calibri"/>
            </a:endParaRPr>
          </a:p>
          <a:p>
            <a:pPr marL="342900" lvl="0" indent="-241300" algn="l" rtl="0">
              <a:lnSpc>
                <a:spcPct val="100000"/>
              </a:lnSpc>
              <a:spcBef>
                <a:spcPts val="32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lvl="0" indent="0" algn="l" rtl="0">
              <a:spcBef>
                <a:spcPts val="0"/>
              </a:spcBef>
              <a:spcAft>
                <a:spcPts val="160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Preguntas?</a:t>
            </a:r>
            <a:endParaRPr/>
          </a:p>
          <a:p>
            <a:pPr marL="0" lvl="0" indent="0" algn="ctr" rtl="0">
              <a:spcBef>
                <a:spcPts val="0"/>
              </a:spcBef>
              <a:spcAft>
                <a:spcPts val="0"/>
              </a:spcAft>
              <a:buNone/>
            </a:pPr>
            <a:r>
              <a:rPr lang="en"/>
              <a:t>alejandra.mm@gmail.com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Radiación en el tope de la atmósfera</a:t>
            </a:r>
            <a:endParaRPr>
              <a:solidFill>
                <a:srgbClr val="008000"/>
              </a:solidFill>
            </a:endParaRPr>
          </a:p>
          <a:p>
            <a:pPr marL="0" lvl="0" indent="0" algn="l" rtl="0">
              <a:spcBef>
                <a:spcPts val="0"/>
              </a:spcBef>
              <a:spcAft>
                <a:spcPts val="0"/>
              </a:spcAft>
              <a:buNone/>
            </a:pPr>
            <a:endParaRPr/>
          </a:p>
        </p:txBody>
      </p:sp>
      <p:sp>
        <p:nvSpPr>
          <p:cNvPr id="100" name="Google Shape;100;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pSp>
        <p:nvGrpSpPr>
          <p:cNvPr id="101" name="Google Shape;101;p19"/>
          <p:cNvGrpSpPr/>
          <p:nvPr/>
        </p:nvGrpSpPr>
        <p:grpSpPr>
          <a:xfrm>
            <a:off x="315151" y="464091"/>
            <a:ext cx="8425009" cy="4217471"/>
            <a:chOff x="971600" y="1187460"/>
            <a:chExt cx="6976655" cy="3321628"/>
          </a:xfrm>
        </p:grpSpPr>
        <p:pic>
          <p:nvPicPr>
            <p:cNvPr id="102" name="Google Shape;102;p19" descr="http://www.wisphysics.es/wp-content/uploads/2009/08/orbita-tierra.jpg"/>
            <p:cNvPicPr preferRelativeResize="0"/>
            <p:nvPr/>
          </p:nvPicPr>
          <p:blipFill rotWithShape="1">
            <a:blip r:embed="rId3">
              <a:alphaModFix/>
            </a:blip>
            <a:srcRect/>
            <a:stretch/>
          </p:blipFill>
          <p:spPr>
            <a:xfrm>
              <a:off x="971600" y="1187460"/>
              <a:ext cx="6699991" cy="3240360"/>
            </a:xfrm>
            <a:prstGeom prst="rect">
              <a:avLst/>
            </a:prstGeom>
            <a:noFill/>
            <a:ln>
              <a:noFill/>
            </a:ln>
          </p:spPr>
        </p:pic>
        <p:sp>
          <p:nvSpPr>
            <p:cNvPr id="103" name="Google Shape;103;p19"/>
            <p:cNvSpPr txBox="1"/>
            <p:nvPr/>
          </p:nvSpPr>
          <p:spPr>
            <a:xfrm>
              <a:off x="2438331" y="2947010"/>
              <a:ext cx="648000" cy="1848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i="1">
                  <a:solidFill>
                    <a:srgbClr val="000000"/>
                  </a:solidFill>
                  <a:latin typeface="Arial"/>
                  <a:ea typeface="Arial"/>
                  <a:cs typeface="Arial"/>
                  <a:sym typeface="Arial"/>
                </a:rPr>
                <a:t>Verano</a:t>
              </a:r>
              <a:endParaRPr/>
            </a:p>
          </p:txBody>
        </p:sp>
        <p:sp>
          <p:nvSpPr>
            <p:cNvPr id="104" name="Google Shape;104;p19"/>
            <p:cNvSpPr txBox="1"/>
            <p:nvPr/>
          </p:nvSpPr>
          <p:spPr>
            <a:xfrm>
              <a:off x="6537037" y="2947010"/>
              <a:ext cx="648000" cy="1848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i="1">
                  <a:solidFill>
                    <a:srgbClr val="000000"/>
                  </a:solidFill>
                  <a:latin typeface="Arial"/>
                  <a:ea typeface="Arial"/>
                  <a:cs typeface="Arial"/>
                  <a:sym typeface="Arial"/>
                </a:rPr>
                <a:t>Invierno</a:t>
              </a:r>
              <a:endParaRPr/>
            </a:p>
          </p:txBody>
        </p:sp>
        <p:sp>
          <p:nvSpPr>
            <p:cNvPr id="105" name="Google Shape;105;p19"/>
            <p:cNvSpPr txBox="1"/>
            <p:nvPr/>
          </p:nvSpPr>
          <p:spPr>
            <a:xfrm>
              <a:off x="4238531" y="1866890"/>
              <a:ext cx="882900" cy="1848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i="1">
                  <a:solidFill>
                    <a:srgbClr val="000000"/>
                  </a:solidFill>
                  <a:latin typeface="Arial"/>
                  <a:ea typeface="Arial"/>
                  <a:cs typeface="Arial"/>
                  <a:sym typeface="Arial"/>
                </a:rPr>
                <a:t>Primavera</a:t>
              </a:r>
              <a:endParaRPr/>
            </a:p>
          </p:txBody>
        </p:sp>
        <p:sp>
          <p:nvSpPr>
            <p:cNvPr id="106" name="Google Shape;106;p19"/>
            <p:cNvSpPr txBox="1"/>
            <p:nvPr/>
          </p:nvSpPr>
          <p:spPr>
            <a:xfrm>
              <a:off x="4238531" y="3923764"/>
              <a:ext cx="882900" cy="1848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i="1">
                  <a:solidFill>
                    <a:srgbClr val="000000"/>
                  </a:solidFill>
                  <a:latin typeface="Arial"/>
                  <a:ea typeface="Arial"/>
                  <a:cs typeface="Arial"/>
                  <a:sym typeface="Arial"/>
                </a:rPr>
                <a:t>Otoño</a:t>
              </a:r>
              <a:endParaRPr/>
            </a:p>
          </p:txBody>
        </p:sp>
        <p:sp>
          <p:nvSpPr>
            <p:cNvPr id="107" name="Google Shape;107;p19"/>
            <p:cNvSpPr txBox="1"/>
            <p:nvPr/>
          </p:nvSpPr>
          <p:spPr>
            <a:xfrm>
              <a:off x="5966723" y="1834624"/>
              <a:ext cx="1693500" cy="3693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a:solidFill>
                    <a:srgbClr val="000000"/>
                  </a:solidFill>
                  <a:latin typeface="Arial"/>
                  <a:ea typeface="Arial"/>
                  <a:cs typeface="Arial"/>
                  <a:sym typeface="Arial"/>
                </a:rPr>
                <a:t>Equinoccio de Primavera</a:t>
              </a:r>
              <a:endParaRPr/>
            </a:p>
            <a:p>
              <a:pPr marL="0" marR="0" lvl="0" indent="0" algn="l" rtl="0">
                <a:spcBef>
                  <a:spcPts val="0"/>
                </a:spcBef>
                <a:spcAft>
                  <a:spcPts val="0"/>
                </a:spcAft>
                <a:buNone/>
              </a:pPr>
              <a:r>
                <a:rPr lang="en" sz="1200">
                  <a:solidFill>
                    <a:srgbClr val="000000"/>
                  </a:solidFill>
                  <a:latin typeface="Arial"/>
                  <a:ea typeface="Arial"/>
                  <a:cs typeface="Arial"/>
                  <a:sym typeface="Arial"/>
                </a:rPr>
                <a:t>21 de Septiembre</a:t>
              </a:r>
              <a:endParaRPr/>
            </a:p>
          </p:txBody>
        </p:sp>
        <p:sp>
          <p:nvSpPr>
            <p:cNvPr id="108" name="Google Shape;108;p19"/>
            <p:cNvSpPr txBox="1"/>
            <p:nvPr/>
          </p:nvSpPr>
          <p:spPr>
            <a:xfrm>
              <a:off x="6254755" y="4139788"/>
              <a:ext cx="1693500" cy="3693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a:solidFill>
                    <a:srgbClr val="000000"/>
                  </a:solidFill>
                  <a:latin typeface="Arial"/>
                  <a:ea typeface="Arial"/>
                  <a:cs typeface="Arial"/>
                  <a:sym typeface="Arial"/>
                </a:rPr>
                <a:t>Solsticio de Invierno</a:t>
              </a:r>
              <a:endParaRPr/>
            </a:p>
            <a:p>
              <a:pPr marL="0" marR="0" lvl="0" indent="0" algn="l" rtl="0">
                <a:spcBef>
                  <a:spcPts val="0"/>
                </a:spcBef>
                <a:spcAft>
                  <a:spcPts val="0"/>
                </a:spcAft>
                <a:buNone/>
              </a:pPr>
              <a:r>
                <a:rPr lang="en" sz="1200">
                  <a:solidFill>
                    <a:srgbClr val="000000"/>
                  </a:solidFill>
                  <a:latin typeface="Arial"/>
                  <a:ea typeface="Arial"/>
                  <a:cs typeface="Arial"/>
                  <a:sym typeface="Arial"/>
                </a:rPr>
                <a:t>21 de Junio</a:t>
              </a:r>
              <a:endParaRPr/>
            </a:p>
          </p:txBody>
        </p:sp>
        <p:sp>
          <p:nvSpPr>
            <p:cNvPr id="109" name="Google Shape;109;p19"/>
            <p:cNvSpPr txBox="1"/>
            <p:nvPr/>
          </p:nvSpPr>
          <p:spPr>
            <a:xfrm>
              <a:off x="971600" y="2339588"/>
              <a:ext cx="1250700" cy="3693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a:solidFill>
                    <a:srgbClr val="000000"/>
                  </a:solidFill>
                  <a:latin typeface="Arial"/>
                  <a:ea typeface="Arial"/>
                  <a:cs typeface="Arial"/>
                  <a:sym typeface="Arial"/>
                </a:rPr>
                <a:t>Solsticio Verano</a:t>
              </a:r>
              <a:endParaRPr/>
            </a:p>
            <a:p>
              <a:pPr marL="0" marR="0" lvl="0" indent="0" algn="l" rtl="0">
                <a:spcBef>
                  <a:spcPts val="0"/>
                </a:spcBef>
                <a:spcAft>
                  <a:spcPts val="0"/>
                </a:spcAft>
                <a:buNone/>
              </a:pPr>
              <a:r>
                <a:rPr lang="en" sz="1200">
                  <a:solidFill>
                    <a:srgbClr val="000000"/>
                  </a:solidFill>
                  <a:latin typeface="Arial"/>
                  <a:ea typeface="Arial"/>
                  <a:cs typeface="Arial"/>
                  <a:sym typeface="Arial"/>
                </a:rPr>
                <a:t>21 de Diciembre</a:t>
              </a:r>
              <a:endParaRPr/>
            </a:p>
          </p:txBody>
        </p:sp>
        <p:sp>
          <p:nvSpPr>
            <p:cNvPr id="110" name="Google Shape;110;p19"/>
            <p:cNvSpPr txBox="1"/>
            <p:nvPr/>
          </p:nvSpPr>
          <p:spPr>
            <a:xfrm>
              <a:off x="1286203" y="4067780"/>
              <a:ext cx="1476300" cy="3693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200">
                  <a:solidFill>
                    <a:srgbClr val="000000"/>
                  </a:solidFill>
                  <a:latin typeface="Arial"/>
                  <a:ea typeface="Arial"/>
                  <a:cs typeface="Arial"/>
                  <a:sym typeface="Arial"/>
                </a:rPr>
                <a:t>Equinoccio de Otoño</a:t>
              </a:r>
              <a:endParaRPr/>
            </a:p>
            <a:p>
              <a:pPr marL="0" marR="0" lvl="0" indent="0" algn="l" rtl="0">
                <a:spcBef>
                  <a:spcPts val="0"/>
                </a:spcBef>
                <a:spcAft>
                  <a:spcPts val="0"/>
                </a:spcAft>
                <a:buNone/>
              </a:pPr>
              <a:r>
                <a:rPr lang="en" sz="1200">
                  <a:solidFill>
                    <a:srgbClr val="000000"/>
                  </a:solidFill>
                  <a:latin typeface="Arial"/>
                  <a:ea typeface="Arial"/>
                  <a:cs typeface="Arial"/>
                  <a:sym typeface="Arial"/>
                </a:rPr>
                <a:t>21 de Marzo</a:t>
              </a:r>
              <a:endParaRPr/>
            </a:p>
          </p:txBody>
        </p:sp>
        <p:sp>
          <p:nvSpPr>
            <p:cNvPr id="111" name="Google Shape;111;p19"/>
            <p:cNvSpPr txBox="1"/>
            <p:nvPr/>
          </p:nvSpPr>
          <p:spPr>
            <a:xfrm>
              <a:off x="2690359" y="1987788"/>
              <a:ext cx="1017600" cy="1692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100" b="1">
                  <a:solidFill>
                    <a:srgbClr val="FF0000"/>
                  </a:solidFill>
                  <a:latin typeface="Arial"/>
                  <a:ea typeface="Arial"/>
                  <a:cs typeface="Arial"/>
                  <a:sym typeface="Arial"/>
                </a:rPr>
                <a:t>23,5° Inclinación</a:t>
              </a:r>
              <a:endParaRPr/>
            </a:p>
          </p:txBody>
        </p:sp>
        <p:sp>
          <p:nvSpPr>
            <p:cNvPr id="112" name="Google Shape;112;p19"/>
            <p:cNvSpPr txBox="1"/>
            <p:nvPr/>
          </p:nvSpPr>
          <p:spPr>
            <a:xfrm>
              <a:off x="1110942" y="1700808"/>
              <a:ext cx="1017600" cy="1692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1100" b="1">
                  <a:solidFill>
                    <a:srgbClr val="FF0000"/>
                  </a:solidFill>
                  <a:latin typeface="Arial"/>
                  <a:ea typeface="Arial"/>
                  <a:cs typeface="Arial"/>
                  <a:sym typeface="Arial"/>
                </a:rPr>
                <a:t>Eje de rotación</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Radiación en el tope de la atmósfera</a:t>
            </a:r>
            <a:endParaRPr>
              <a:solidFill>
                <a:srgbClr val="008000"/>
              </a:solidFill>
            </a:endParaRPr>
          </a:p>
          <a:p>
            <a:pPr marL="0" lvl="0" indent="0" algn="l" rtl="0">
              <a:spcBef>
                <a:spcPts val="0"/>
              </a:spcBef>
              <a:spcAft>
                <a:spcPts val="0"/>
              </a:spcAft>
              <a:buNone/>
            </a:pPr>
            <a:endParaRPr/>
          </a:p>
        </p:txBody>
      </p:sp>
      <p:sp>
        <p:nvSpPr>
          <p:cNvPr id="118" name="Google Shape;118;p20"/>
          <p:cNvSpPr txBox="1">
            <a:spLocks noGrp="1"/>
          </p:cNvSpPr>
          <p:nvPr>
            <p:ph type="body" idx="1"/>
          </p:nvPr>
        </p:nvSpPr>
        <p:spPr>
          <a:xfrm>
            <a:off x="0" y="922650"/>
            <a:ext cx="3937200" cy="3843600"/>
          </a:xfrm>
          <a:prstGeom prst="rect">
            <a:avLst/>
          </a:prstGeom>
        </p:spPr>
        <p:txBody>
          <a:bodyPr spcFirstLastPara="1" wrap="square" lIns="91425" tIns="91425" rIns="91425" bIns="91425" anchor="t" anchorCtr="0">
            <a:noAutofit/>
          </a:bodyPr>
          <a:lstStyle/>
          <a:p>
            <a:pPr marL="342900" lvl="0" indent="-266700" algn="l" rtl="0">
              <a:lnSpc>
                <a:spcPct val="100000"/>
              </a:lnSpc>
              <a:spcBef>
                <a:spcPts val="560"/>
              </a:spcBef>
              <a:spcAft>
                <a:spcPts val="0"/>
              </a:spcAft>
              <a:buClr>
                <a:srgbClr val="797B7E"/>
              </a:buClr>
              <a:buSzPts val="1600"/>
              <a:buFont typeface="Calibri"/>
              <a:buChar char="•"/>
            </a:pPr>
            <a:r>
              <a:rPr lang="en">
                <a:solidFill>
                  <a:srgbClr val="F96A1B"/>
                </a:solidFill>
                <a:latin typeface="Calibri"/>
                <a:ea typeface="Calibri"/>
                <a:cs typeface="Calibri"/>
                <a:sym typeface="Calibri"/>
              </a:rPr>
              <a:t>Excentricidad de la órbita terrestre</a:t>
            </a:r>
            <a:r>
              <a:rPr lang="en" sz="1600">
                <a:solidFill>
                  <a:schemeClr val="dk1"/>
                </a:solidFill>
                <a:latin typeface="Calibri"/>
                <a:ea typeface="Calibri"/>
                <a:cs typeface="Calibri"/>
                <a:sym typeface="Calibri"/>
              </a:rPr>
              <a:t>: es responsable del cambio en la distancia de la tierra al sol a lo largo del año. Por lo tanto, define la cantidad de radiación que llega del sol en cada fecha.</a:t>
            </a:r>
            <a:endParaRPr sz="1600">
              <a:solidFill>
                <a:schemeClr val="dk1"/>
              </a:solidFill>
              <a:latin typeface="Calibri"/>
              <a:ea typeface="Calibri"/>
              <a:cs typeface="Calibri"/>
              <a:sym typeface="Calibri"/>
            </a:endParaRPr>
          </a:p>
          <a:p>
            <a:pPr marL="0" lvl="0" indent="0" algn="l" rtl="0">
              <a:lnSpc>
                <a:spcPct val="100000"/>
              </a:lnSpc>
              <a:spcBef>
                <a:spcPts val="560"/>
              </a:spcBef>
              <a:spcAft>
                <a:spcPts val="0"/>
              </a:spcAft>
              <a:buNone/>
            </a:pPr>
            <a:endParaRPr sz="1600">
              <a:solidFill>
                <a:schemeClr val="dk1"/>
              </a:solidFill>
              <a:latin typeface="Calibri"/>
              <a:ea typeface="Calibri"/>
              <a:cs typeface="Calibri"/>
              <a:sym typeface="Calibri"/>
            </a:endParaRPr>
          </a:p>
          <a:p>
            <a:pPr marL="457200" lvl="0" indent="0" algn="l" rtl="0">
              <a:lnSpc>
                <a:spcPct val="100000"/>
              </a:lnSpc>
              <a:spcBef>
                <a:spcPts val="560"/>
              </a:spcBef>
              <a:spcAft>
                <a:spcPts val="0"/>
              </a:spcAft>
              <a:buNone/>
            </a:pPr>
            <a:endParaRPr sz="1600">
              <a:solidFill>
                <a:srgbClr val="797B7E"/>
              </a:solidFill>
              <a:latin typeface="Calibri"/>
              <a:ea typeface="Calibri"/>
              <a:cs typeface="Calibri"/>
              <a:sym typeface="Calibri"/>
            </a:endParaRPr>
          </a:p>
          <a:p>
            <a:pPr marL="342900" lvl="0" indent="-266700" algn="l" rtl="0">
              <a:lnSpc>
                <a:spcPct val="100000"/>
              </a:lnSpc>
              <a:spcBef>
                <a:spcPts val="560"/>
              </a:spcBef>
              <a:spcAft>
                <a:spcPts val="0"/>
              </a:spcAft>
              <a:buClr>
                <a:srgbClr val="797B7E"/>
              </a:buClr>
              <a:buSzPts val="1600"/>
              <a:buFont typeface="Calibri"/>
              <a:buChar char="•"/>
            </a:pPr>
            <a:r>
              <a:rPr lang="en">
                <a:solidFill>
                  <a:srgbClr val="F96A1B"/>
                </a:solidFill>
                <a:latin typeface="Calibri"/>
                <a:ea typeface="Calibri"/>
                <a:cs typeface="Calibri"/>
                <a:sym typeface="Calibri"/>
              </a:rPr>
              <a:t>Inclinación del eje de la tierra</a:t>
            </a:r>
            <a:r>
              <a:rPr lang="en" sz="1600">
                <a:solidFill>
                  <a:schemeClr val="dk1"/>
                </a:solidFill>
                <a:latin typeface="Calibri"/>
                <a:ea typeface="Calibri"/>
                <a:cs typeface="Calibri"/>
                <a:sym typeface="Calibri"/>
              </a:rPr>
              <a:t>:          define la inclinación con la que llegan los rayos solares a cada latitud y la cantidad de horas con sol.</a:t>
            </a:r>
            <a:endParaRPr sz="1600">
              <a:solidFill>
                <a:schemeClr val="dk1"/>
              </a:solidFill>
              <a:latin typeface="Calibri"/>
              <a:ea typeface="Calibri"/>
              <a:cs typeface="Calibri"/>
              <a:sym typeface="Calibri"/>
            </a:endParaRPr>
          </a:p>
          <a:p>
            <a:pPr marL="0" lvl="0" indent="0" algn="l" rtl="0">
              <a:lnSpc>
                <a:spcPct val="100000"/>
              </a:lnSpc>
              <a:spcBef>
                <a:spcPts val="56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1600"/>
              </a:spcAft>
              <a:buNone/>
            </a:pPr>
            <a:endParaRPr sz="1400"/>
          </a:p>
        </p:txBody>
      </p:sp>
      <p:pic>
        <p:nvPicPr>
          <p:cNvPr id="119" name="Google Shape;119;p20" descr="C:\Users\ale\Desktop\Presentacion Proyecto de Grado\cte_solar.png"/>
          <p:cNvPicPr preferRelativeResize="0"/>
          <p:nvPr/>
        </p:nvPicPr>
        <p:blipFill rotWithShape="1">
          <a:blip r:embed="rId3">
            <a:alphaModFix/>
          </a:blip>
          <a:srcRect/>
          <a:stretch/>
        </p:blipFill>
        <p:spPr>
          <a:xfrm>
            <a:off x="3925153" y="1152476"/>
            <a:ext cx="5117898" cy="1562375"/>
          </a:xfrm>
          <a:prstGeom prst="rect">
            <a:avLst/>
          </a:prstGeom>
          <a:noFill/>
          <a:ln>
            <a:noFill/>
          </a:ln>
        </p:spPr>
      </p:pic>
      <p:sp>
        <p:nvSpPr>
          <p:cNvPr id="120" name="Google Shape;120;p20"/>
          <p:cNvSpPr txBox="1"/>
          <p:nvPr/>
        </p:nvSpPr>
        <p:spPr>
          <a:xfrm>
            <a:off x="4656567" y="922649"/>
            <a:ext cx="38292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a:solidFill>
                  <a:srgbClr val="000000"/>
                </a:solidFill>
                <a:latin typeface="Arial"/>
                <a:ea typeface="Arial"/>
                <a:cs typeface="Arial"/>
                <a:sym typeface="Arial"/>
              </a:rPr>
              <a:t>Constante Solar (satélite SORCE)</a:t>
            </a:r>
            <a:endParaRPr/>
          </a:p>
        </p:txBody>
      </p:sp>
      <p:pic>
        <p:nvPicPr>
          <p:cNvPr id="121" name="Google Shape;121;p20" descr="C:\Users\Ale\Desktop\presentacion antofagasta\800px-Earth-lighting-summer-solstice_EN.png"/>
          <p:cNvPicPr preferRelativeResize="0"/>
          <p:nvPr/>
        </p:nvPicPr>
        <p:blipFill rotWithShape="1">
          <a:blip r:embed="rId4">
            <a:alphaModFix/>
          </a:blip>
          <a:srcRect r="23733"/>
          <a:stretch/>
        </p:blipFill>
        <p:spPr>
          <a:xfrm>
            <a:off x="4297501" y="3228587"/>
            <a:ext cx="2238350" cy="1926075"/>
          </a:xfrm>
          <a:prstGeom prst="rect">
            <a:avLst/>
          </a:prstGeom>
          <a:noFill/>
          <a:ln>
            <a:noFill/>
          </a:ln>
        </p:spPr>
      </p:pic>
      <p:grpSp>
        <p:nvGrpSpPr>
          <p:cNvPr id="122" name="Google Shape;122;p20"/>
          <p:cNvGrpSpPr/>
          <p:nvPr/>
        </p:nvGrpSpPr>
        <p:grpSpPr>
          <a:xfrm>
            <a:off x="6896141" y="3410333"/>
            <a:ext cx="2156403" cy="1562599"/>
            <a:chOff x="4929190" y="1086366"/>
            <a:chExt cx="3714734" cy="2914210"/>
          </a:xfrm>
        </p:grpSpPr>
        <p:sp>
          <p:nvSpPr>
            <p:cNvPr id="123" name="Google Shape;123;p20"/>
            <p:cNvSpPr/>
            <p:nvPr/>
          </p:nvSpPr>
          <p:spPr>
            <a:xfrm>
              <a:off x="5929322" y="1428736"/>
              <a:ext cx="500100" cy="2214600"/>
            </a:xfrm>
            <a:prstGeom prst="rect">
              <a:avLst/>
            </a:prstGeom>
            <a:solidFill>
              <a:srgbClr val="FFC00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4" name="Google Shape;124;p20"/>
            <p:cNvSpPr/>
            <p:nvPr/>
          </p:nvSpPr>
          <p:spPr>
            <a:xfrm rot="3503280">
              <a:off x="6790398" y="2022817"/>
              <a:ext cx="500225" cy="2301227"/>
            </a:xfrm>
            <a:prstGeom prst="rect">
              <a:avLst/>
            </a:prstGeom>
            <a:solidFill>
              <a:srgbClr val="FF0000">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5" name="Google Shape;125;p20"/>
            <p:cNvSpPr/>
            <p:nvPr/>
          </p:nvSpPr>
          <p:spPr>
            <a:xfrm>
              <a:off x="4929190" y="3571876"/>
              <a:ext cx="2857500" cy="428700"/>
            </a:xfrm>
            <a:prstGeom prst="rect">
              <a:avLst/>
            </a:prstGeom>
            <a:solidFill>
              <a:srgbClr val="863203"/>
            </a:solidFill>
            <a:ln w="25400" cap="flat" cmpd="sng">
              <a:solidFill>
                <a:srgbClr val="86320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cxnSp>
          <p:nvCxnSpPr>
            <p:cNvPr id="126" name="Google Shape;126;p20"/>
            <p:cNvCxnSpPr/>
            <p:nvPr/>
          </p:nvCxnSpPr>
          <p:spPr>
            <a:xfrm>
              <a:off x="5929322" y="3714752"/>
              <a:ext cx="928800" cy="1500"/>
            </a:xfrm>
            <a:prstGeom prst="straightConnector1">
              <a:avLst/>
            </a:prstGeom>
            <a:noFill/>
            <a:ln w="38100" cap="flat" cmpd="sng">
              <a:solidFill>
                <a:srgbClr val="FF0000"/>
              </a:solidFill>
              <a:prstDash val="solid"/>
              <a:round/>
              <a:headEnd type="none" w="sm" len="sm"/>
              <a:tailEnd type="none" w="sm" len="sm"/>
            </a:ln>
          </p:spPr>
        </p:cxnSp>
        <p:cxnSp>
          <p:nvCxnSpPr>
            <p:cNvPr id="127" name="Google Shape;127;p20"/>
            <p:cNvCxnSpPr/>
            <p:nvPr/>
          </p:nvCxnSpPr>
          <p:spPr>
            <a:xfrm>
              <a:off x="5929322" y="3786190"/>
              <a:ext cx="500100" cy="1500"/>
            </a:xfrm>
            <a:prstGeom prst="straightConnector1">
              <a:avLst/>
            </a:prstGeom>
            <a:noFill/>
            <a:ln w="38100" cap="flat" cmpd="sng">
              <a:solidFill>
                <a:srgbClr val="FFC000"/>
              </a:solidFill>
              <a:prstDash val="solid"/>
              <a:round/>
              <a:headEnd type="none" w="sm" len="sm"/>
              <a:tailEnd type="none" w="sm" len="sm"/>
            </a:ln>
          </p:spPr>
        </p:cxnSp>
        <p:cxnSp>
          <p:nvCxnSpPr>
            <p:cNvPr id="128" name="Google Shape;128;p20"/>
            <p:cNvCxnSpPr>
              <a:stCxn id="123" idx="2"/>
              <a:endCxn id="124" idx="0"/>
            </p:cNvCxnSpPr>
            <p:nvPr/>
          </p:nvCxnSpPr>
          <p:spPr>
            <a:xfrm rot="10800000" flipH="1">
              <a:off x="6179372" y="2570236"/>
              <a:ext cx="1841400" cy="1073100"/>
            </a:xfrm>
            <a:prstGeom prst="straightConnector1">
              <a:avLst/>
            </a:prstGeom>
            <a:noFill/>
            <a:ln w="9525" cap="flat" cmpd="sng">
              <a:solidFill>
                <a:srgbClr val="000000"/>
              </a:solidFill>
              <a:prstDash val="dash"/>
              <a:round/>
              <a:headEnd type="none" w="sm" len="sm"/>
              <a:tailEnd type="none" w="sm" len="sm"/>
            </a:ln>
          </p:spPr>
        </p:cxnSp>
        <p:cxnSp>
          <p:nvCxnSpPr>
            <p:cNvPr id="129" name="Google Shape;129;p20"/>
            <p:cNvCxnSpPr>
              <a:stCxn id="123" idx="0"/>
              <a:endCxn id="123" idx="2"/>
            </p:cNvCxnSpPr>
            <p:nvPr/>
          </p:nvCxnSpPr>
          <p:spPr>
            <a:xfrm>
              <a:off x="6179372" y="1428736"/>
              <a:ext cx="0" cy="2214600"/>
            </a:xfrm>
            <a:prstGeom prst="straightConnector1">
              <a:avLst/>
            </a:prstGeom>
            <a:noFill/>
            <a:ln w="9525" cap="flat" cmpd="sng">
              <a:solidFill>
                <a:srgbClr val="000000"/>
              </a:solidFill>
              <a:prstDash val="dash"/>
              <a:round/>
              <a:headEnd type="none" w="sm" len="sm"/>
              <a:tailEnd type="none" w="sm" len="sm"/>
            </a:ln>
          </p:spPr>
        </p:cxnSp>
        <p:sp>
          <p:nvSpPr>
            <p:cNvPr id="130" name="Google Shape;130;p20"/>
            <p:cNvSpPr txBox="1"/>
            <p:nvPr/>
          </p:nvSpPr>
          <p:spPr>
            <a:xfrm>
              <a:off x="6000760" y="1086366"/>
              <a:ext cx="5001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a:solidFill>
                    <a:srgbClr val="000000"/>
                  </a:solidFill>
                  <a:latin typeface="Calibri"/>
                  <a:ea typeface="Calibri"/>
                  <a:cs typeface="Calibri"/>
                  <a:sym typeface="Calibri"/>
                </a:rPr>
                <a:t>0°</a:t>
              </a:r>
              <a:endParaRPr sz="1000"/>
            </a:p>
          </p:txBody>
        </p:sp>
        <p:sp>
          <p:nvSpPr>
            <p:cNvPr id="131" name="Google Shape;131;p20"/>
            <p:cNvSpPr txBox="1"/>
            <p:nvPr/>
          </p:nvSpPr>
          <p:spPr>
            <a:xfrm>
              <a:off x="8001024" y="2285992"/>
              <a:ext cx="6429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100">
                  <a:solidFill>
                    <a:srgbClr val="000000"/>
                  </a:solidFill>
                  <a:latin typeface="Calibri"/>
                  <a:ea typeface="Calibri"/>
                  <a:cs typeface="Calibri"/>
                  <a:sym typeface="Calibri"/>
                </a:rPr>
                <a:t>50°</a:t>
              </a:r>
              <a:endParaRPr sz="700"/>
            </a:p>
          </p:txBody>
        </p:sp>
      </p:grpSp>
      <p:sp>
        <p:nvSpPr>
          <p:cNvPr id="132" name="Google Shape;132;p20"/>
          <p:cNvSpPr txBox="1"/>
          <p:nvPr/>
        </p:nvSpPr>
        <p:spPr>
          <a:xfrm>
            <a:off x="6535850" y="3059575"/>
            <a:ext cx="2408400" cy="7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dk1"/>
                </a:solidFill>
              </a:rPr>
              <a:t>Efecto de dilución debido al ángulo de incidencia de los rayos en una superficie</a:t>
            </a:r>
            <a:endParaRPr sz="11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222625"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008000"/>
                </a:solidFill>
              </a:rPr>
              <a:t>Radiación en el tope de la atmósfera</a:t>
            </a:r>
            <a:endParaRPr>
              <a:solidFill>
                <a:srgbClr val="008000"/>
              </a:solidFill>
            </a:endParaRPr>
          </a:p>
          <a:p>
            <a:pPr marL="0" lvl="0" indent="0" algn="l" rtl="0">
              <a:spcBef>
                <a:spcPts val="0"/>
              </a:spcBef>
              <a:spcAft>
                <a:spcPts val="0"/>
              </a:spcAft>
              <a:buNone/>
            </a:pPr>
            <a:endParaRPr/>
          </a:p>
        </p:txBody>
      </p:sp>
      <p:sp>
        <p:nvSpPr>
          <p:cNvPr id="138" name="Google Shape;138;p21"/>
          <p:cNvSpPr txBox="1">
            <a:spLocks noGrp="1"/>
          </p:cNvSpPr>
          <p:nvPr>
            <p:ph type="body" idx="1"/>
          </p:nvPr>
        </p:nvSpPr>
        <p:spPr>
          <a:xfrm>
            <a:off x="132450" y="1090300"/>
            <a:ext cx="2672700" cy="3320700"/>
          </a:xfrm>
          <a:prstGeom prst="rect">
            <a:avLst/>
          </a:prstGeom>
        </p:spPr>
        <p:txBody>
          <a:bodyPr spcFirstLastPara="1" wrap="square" lIns="91425" tIns="91425" rIns="91425" bIns="91425" anchor="t" anchorCtr="0">
            <a:noAutofit/>
          </a:bodyPr>
          <a:lstStyle/>
          <a:p>
            <a:pPr marL="342900" lvl="0" indent="-285750" algn="l" rtl="0">
              <a:lnSpc>
                <a:spcPct val="100000"/>
              </a:lnSpc>
              <a:spcBef>
                <a:spcPts val="0"/>
              </a:spcBef>
              <a:spcAft>
                <a:spcPts val="0"/>
              </a:spcAft>
              <a:buClr>
                <a:schemeClr val="dk1"/>
              </a:buClr>
              <a:buSzPts val="1900"/>
              <a:buChar char="•"/>
            </a:pPr>
            <a:r>
              <a:rPr lang="en" sz="1900">
                <a:solidFill>
                  <a:schemeClr val="dk1"/>
                </a:solidFill>
                <a:latin typeface="Calibri"/>
                <a:ea typeface="Calibri"/>
                <a:cs typeface="Calibri"/>
                <a:sym typeface="Calibri"/>
              </a:rPr>
              <a:t>Variabilidad de la radiación incidente en el tiempo y el espacio en el tope de la atmósfera (</a:t>
            </a:r>
            <a:r>
              <a:rPr lang="en" sz="1600">
                <a:solidFill>
                  <a:schemeClr val="dk1"/>
                </a:solidFill>
              </a:rPr>
              <a:t>Radiación promedio en 24 horas (W/m</a:t>
            </a:r>
            <a:r>
              <a:rPr lang="en" sz="1600" baseline="30000">
                <a:solidFill>
                  <a:schemeClr val="dk1"/>
                </a:solidFill>
              </a:rPr>
              <a:t>2</a:t>
            </a:r>
            <a:r>
              <a:rPr lang="en" sz="1600">
                <a:solidFill>
                  <a:schemeClr val="dk1"/>
                </a:solidFill>
              </a:rPr>
              <a:t>))</a:t>
            </a:r>
            <a:endParaRPr sz="1200">
              <a:solidFill>
                <a:schemeClr val="dk1"/>
              </a:solidFill>
            </a:endParaRPr>
          </a:p>
          <a:p>
            <a:pPr marL="457200" lvl="0" indent="0" algn="l" rtl="0">
              <a:lnSpc>
                <a:spcPct val="100000"/>
              </a:lnSpc>
              <a:spcBef>
                <a:spcPts val="0"/>
              </a:spcBef>
              <a:spcAft>
                <a:spcPts val="0"/>
              </a:spcAft>
              <a:buNone/>
            </a:pPr>
            <a:endParaRPr sz="1900">
              <a:solidFill>
                <a:schemeClr val="dk1"/>
              </a:solidFill>
              <a:latin typeface="Calibri"/>
              <a:ea typeface="Calibri"/>
              <a:cs typeface="Calibri"/>
              <a:sym typeface="Calibri"/>
            </a:endParaRPr>
          </a:p>
          <a:p>
            <a:pPr marL="0" lvl="0" indent="0" algn="l" rtl="0">
              <a:spcBef>
                <a:spcPts val="0"/>
              </a:spcBef>
              <a:spcAft>
                <a:spcPts val="1600"/>
              </a:spcAft>
              <a:buNone/>
            </a:pPr>
            <a:endParaRPr sz="900"/>
          </a:p>
        </p:txBody>
      </p:sp>
      <p:pic>
        <p:nvPicPr>
          <p:cNvPr id="139" name="Google Shape;139;p21" descr="Image result for incoming uv radiation"/>
          <p:cNvPicPr preferRelativeResize="0"/>
          <p:nvPr/>
        </p:nvPicPr>
        <p:blipFill rotWithShape="1">
          <a:blip r:embed="rId3">
            <a:alphaModFix/>
          </a:blip>
          <a:srcRect/>
          <a:stretch/>
        </p:blipFill>
        <p:spPr>
          <a:xfrm>
            <a:off x="3339875" y="701099"/>
            <a:ext cx="2464250" cy="4243152"/>
          </a:xfrm>
          <a:prstGeom prst="rect">
            <a:avLst/>
          </a:prstGeom>
          <a:noFill/>
          <a:ln>
            <a:noFill/>
          </a:ln>
        </p:spPr>
      </p:pic>
      <p:sp>
        <p:nvSpPr>
          <p:cNvPr id="140" name="Google Shape;140;p21"/>
          <p:cNvSpPr txBox="1"/>
          <p:nvPr/>
        </p:nvSpPr>
        <p:spPr>
          <a:xfrm>
            <a:off x="3587875" y="4828275"/>
            <a:ext cx="2865300" cy="44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1"/>
                </a:solidFill>
              </a:rPr>
              <a:t>(Adaptado de Liou (2002))</a:t>
            </a:r>
            <a:endParaRPr sz="120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3781</Words>
  <Application>Microsoft Office PowerPoint</Application>
  <PresentationFormat>Presentación en pantalla (16:9)</PresentationFormat>
  <Paragraphs>463</Paragraphs>
  <Slides>68</Slides>
  <Notes>68</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68</vt:i4>
      </vt:variant>
    </vt:vector>
  </HeadingPairs>
  <TitlesOfParts>
    <vt:vector size="79" baseType="lpstr">
      <vt:lpstr>Arial</vt:lpstr>
      <vt:lpstr>Comic Sans MS</vt:lpstr>
      <vt:lpstr>Signika</vt:lpstr>
      <vt:lpstr>Noto Sans Symbols</vt:lpstr>
      <vt:lpstr>Calibri</vt:lpstr>
      <vt:lpstr>Cambria Math</vt:lpstr>
      <vt:lpstr>EB Garamond</vt:lpstr>
      <vt:lpstr>Verdana</vt:lpstr>
      <vt:lpstr>Times New Roman</vt:lpstr>
      <vt:lpstr>Georgia</vt:lpstr>
      <vt:lpstr>Simple Light</vt:lpstr>
      <vt:lpstr>Curso Radiación Solar</vt:lpstr>
      <vt:lpstr>Temas</vt:lpstr>
      <vt:lpstr>Introducción</vt:lpstr>
      <vt:lpstr>Curso Radiación Solar  1- Transferencia Radiativa</vt:lpstr>
      <vt:lpstr>Radiación en el tope de la atmósfera: espectro solar</vt:lpstr>
      <vt:lpstr>Radiación en el tope de la atmósfera: Constante Solar</vt:lpstr>
      <vt:lpstr>Radiación en el tope de la atmósfera </vt:lpstr>
      <vt:lpstr>Radiación en el tope de la atmósfera </vt:lpstr>
      <vt:lpstr>Radiación en el tope de la atmósfera </vt:lpstr>
      <vt:lpstr>Interacción de la radiación con la materia </vt:lpstr>
      <vt:lpstr>Interacción de la radiación con la materia:  Dispersión (scattering)</vt:lpstr>
      <vt:lpstr>Interacción de la radiación con la materia:  Absorción</vt:lpstr>
      <vt:lpstr>Interacción de la radiación con la materia:  </vt:lpstr>
      <vt:lpstr>Interacción de la radiación con la materia:  </vt:lpstr>
      <vt:lpstr>Interacción de la radiación con la materia:  Efecto total en el espectro</vt:lpstr>
      <vt:lpstr>Interacción de la radiación con la materia:  Reflexión en la superficie (albedo) </vt:lpstr>
      <vt:lpstr>Interacción de la radiación con la materia:  Radiación integrada</vt:lpstr>
      <vt:lpstr>Curso Radiación Solar  2- Chile un país privilegiado</vt:lpstr>
      <vt:lpstr>Presentación de PowerPoint</vt:lpstr>
      <vt:lpstr>Radiación global incidente proyecto CERES-EBAF 1°x1°</vt:lpstr>
      <vt:lpstr>Presentación de PowerPoint</vt:lpstr>
      <vt:lpstr>Distribución de los principales componentes (2000-2009)</vt:lpstr>
      <vt:lpstr>Hiperaridéz del Desierto de Atacama </vt:lpstr>
      <vt:lpstr>BIBLIOGRAFÍA (parte 1)</vt:lpstr>
      <vt:lpstr>Preguntas? alejandra.mm@gmail.com</vt:lpstr>
      <vt:lpstr>Curso Radiación Solar  3- Cuantificando la radiación</vt:lpstr>
      <vt:lpstr>Como conocer la radiación incidente en un punto del planeta </vt:lpstr>
      <vt:lpstr>Instrumentos que miden la radiación solar </vt:lpstr>
      <vt:lpstr>Instrumentos que miden la radiación solar</vt:lpstr>
      <vt:lpstr>Instrumentos que miden la radiación solar</vt:lpstr>
      <vt:lpstr>Instrumentos que miden la radiación solar</vt:lpstr>
      <vt:lpstr>Problemas en las mediciones de la radiación</vt:lpstr>
      <vt:lpstr>Satélites meteorológicos</vt:lpstr>
      <vt:lpstr>Satélites meteorológicos</vt:lpstr>
      <vt:lpstr>GOES-R</vt:lpstr>
      <vt:lpstr>GOES-R</vt:lpstr>
      <vt:lpstr>GOES-R</vt:lpstr>
      <vt:lpstr>PRODUCTOS SATELITALES</vt:lpstr>
      <vt:lpstr>MODIS</vt:lpstr>
      <vt:lpstr>MODIS</vt:lpstr>
      <vt:lpstr>MODELOS DE TRANSFERENCIA RADIATIVA</vt:lpstr>
      <vt:lpstr>MODELOS DE TRANSFERENCIA RADIATIVA</vt:lpstr>
      <vt:lpstr>Cálculo de Radiación para energía solar</vt:lpstr>
      <vt:lpstr>Presentación de PowerPoint</vt:lpstr>
      <vt:lpstr>BIBLIOGRAFÍA (parte 2)</vt:lpstr>
      <vt:lpstr>Preguntas? alejandra.mm@gmail.com</vt:lpstr>
      <vt:lpstr>Curso Radiación Solar  4- Explorador Solar      del Ministerio de Energía</vt:lpstr>
      <vt:lpstr>Presentación de PowerPoint</vt:lpstr>
      <vt:lpstr>RTM: CLIRAD-SW</vt:lpstr>
      <vt:lpstr>RTM: CLIRAD-SW</vt:lpstr>
      <vt:lpstr>Detección de la nubosidad</vt:lpstr>
      <vt:lpstr>Detección de la nubosidad</vt:lpstr>
      <vt:lpstr>Detección de la nubosidad</vt:lpstr>
      <vt:lpstr>Modelo empírico de nubosidad</vt:lpstr>
      <vt:lpstr>Modelo de sombras</vt:lpstr>
      <vt:lpstr>Base de datos</vt:lpstr>
      <vt:lpstr>Validación</vt:lpstr>
      <vt:lpstr>SANTIAGO</vt:lpstr>
      <vt:lpstr>Presentación de PowerPoint</vt:lpstr>
      <vt:lpstr>Herramientas en línea</vt:lpstr>
      <vt:lpstr>Presentación de PowerPoint</vt:lpstr>
      <vt:lpstr>Presentación de PowerPoint</vt:lpstr>
      <vt:lpstr>GENERACIÓN ELÉCTRICA PV</vt:lpstr>
      <vt:lpstr>SISTEMAS SOLARES TÉRMICOS</vt:lpstr>
      <vt:lpstr>MEDICIONES</vt:lpstr>
      <vt:lpstr>CALCULADORA</vt:lpstr>
      <vt:lpstr>BIBLIOGRAFÍA (parte 3)</vt:lpstr>
      <vt:lpstr>Preguntas? alejandra.mm@gmail.com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Radiación Solar</dc:title>
  <dc:creator>Camila Vasquez</dc:creator>
  <cp:lastModifiedBy>Camila Vasquez</cp:lastModifiedBy>
  <cp:revision>1</cp:revision>
  <dcterms:modified xsi:type="dcterms:W3CDTF">2020-07-29T18:57:38Z</dcterms:modified>
</cp:coreProperties>
</file>